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5" r:id="rId1"/>
  </p:sldMasterIdLst>
  <p:notesMasterIdLst>
    <p:notesMasterId r:id="rId57"/>
  </p:notesMasterIdLst>
  <p:sldIdLst>
    <p:sldId id="256" r:id="rId2"/>
    <p:sldId id="257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411" r:id="rId12"/>
    <p:sldId id="275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325" r:id="rId21"/>
    <p:sldId id="331" r:id="rId22"/>
    <p:sldId id="292" r:id="rId23"/>
    <p:sldId id="282" r:id="rId24"/>
    <p:sldId id="406" r:id="rId25"/>
    <p:sldId id="281" r:id="rId26"/>
    <p:sldId id="285" r:id="rId27"/>
    <p:sldId id="352" r:id="rId28"/>
    <p:sldId id="407" r:id="rId29"/>
    <p:sldId id="353" r:id="rId30"/>
    <p:sldId id="408" r:id="rId31"/>
    <p:sldId id="354" r:id="rId32"/>
    <p:sldId id="298" r:id="rId33"/>
    <p:sldId id="299" r:id="rId34"/>
    <p:sldId id="301" r:id="rId35"/>
    <p:sldId id="334" r:id="rId36"/>
    <p:sldId id="335" r:id="rId37"/>
    <p:sldId id="409" r:id="rId38"/>
    <p:sldId id="336" r:id="rId39"/>
    <p:sldId id="344" r:id="rId40"/>
    <p:sldId id="329" r:id="rId41"/>
    <p:sldId id="345" r:id="rId42"/>
    <p:sldId id="346" r:id="rId43"/>
    <p:sldId id="419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27" r:id="rId53"/>
    <p:sldId id="420" r:id="rId54"/>
    <p:sldId id="370" r:id="rId55"/>
    <p:sldId id="410" r:id="rId56"/>
  </p:sldIdLst>
  <p:sldSz cx="6858000" cy="9144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920000"/>
    <a:srgbClr val="00CC00"/>
    <a:srgbClr val="CCECFF"/>
    <a:srgbClr val="FFFF66"/>
    <a:srgbClr val="0000FF"/>
    <a:srgbClr val="CC0000"/>
    <a:srgbClr val="336600"/>
    <a:srgbClr val="009900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42" autoAdjust="0"/>
    <p:restoredTop sz="95708" autoAdjust="0"/>
  </p:normalViewPr>
  <p:slideViewPr>
    <p:cSldViewPr>
      <p:cViewPr>
        <p:scale>
          <a:sx n="112" d="100"/>
          <a:sy n="112" d="100"/>
        </p:scale>
        <p:origin x="-1614" y="212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508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9.5984233044400964E-3"/>
                  <c:y val="-0.35032256689895946"/>
                </c:manualLayout>
              </c:layout>
              <c:showVal val="1"/>
            </c:dLbl>
            <c:dLbl>
              <c:idx val="1"/>
              <c:layout>
                <c:manualLayout>
                  <c:x val="1.7996866561311782E-2"/>
                  <c:y val="-0.33341044297969935"/>
                </c:manualLayout>
              </c:layout>
              <c:showVal val="1"/>
            </c:dLbl>
            <c:dLbl>
              <c:idx val="2"/>
              <c:layout>
                <c:manualLayout>
                  <c:x val="5.5991511147287492E-3"/>
                  <c:y val="-0.29958619514117912"/>
                </c:manualLayout>
              </c:layout>
              <c:showVal val="1"/>
            </c:dLbl>
            <c:dLbl>
              <c:idx val="3"/>
              <c:layout>
                <c:manualLayout>
                  <c:x val="4.9591428616775006E-2"/>
                  <c:y val="-0.28509008892467047"/>
                </c:manualLayout>
              </c:layout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2016 факт</c:v>
                </c:pt>
                <c:pt idx="1">
                  <c:v>2017 план</c:v>
                </c:pt>
                <c:pt idx="2">
                  <c:v>2018 план</c:v>
                </c:pt>
                <c:pt idx="3">
                  <c:v>2019 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75700</c:v>
                </c:pt>
                <c:pt idx="1">
                  <c:v>72921</c:v>
                </c:pt>
                <c:pt idx="2">
                  <c:v>61547</c:v>
                </c:pt>
                <c:pt idx="3">
                  <c:v>61547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2016 факт</c:v>
                </c:pt>
                <c:pt idx="1">
                  <c:v>2017 план</c:v>
                </c:pt>
                <c:pt idx="2">
                  <c:v>2018 план</c:v>
                </c:pt>
                <c:pt idx="3">
                  <c:v>2019 план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2016 факт</c:v>
                </c:pt>
                <c:pt idx="1">
                  <c:v>2017 план</c:v>
                </c:pt>
                <c:pt idx="2">
                  <c:v>2018 план</c:v>
                </c:pt>
                <c:pt idx="3">
                  <c:v>2019 план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81259136"/>
        <c:axId val="98566912"/>
        <c:axId val="0"/>
      </c:bar3DChart>
      <c:catAx>
        <c:axId val="81259136"/>
        <c:scaling>
          <c:orientation val="minMax"/>
        </c:scaling>
        <c:axPos val="b"/>
        <c:tickLblPos val="nextTo"/>
        <c:crossAx val="98566912"/>
        <c:crosses val="autoZero"/>
        <c:auto val="1"/>
        <c:lblAlgn val="ctr"/>
        <c:lblOffset val="100"/>
      </c:catAx>
      <c:valAx>
        <c:axId val="98566912"/>
        <c:scaling>
          <c:orientation val="minMax"/>
        </c:scaling>
        <c:axPos val="l"/>
        <c:majorGridlines/>
        <c:numFmt formatCode="General" sourceLinked="1"/>
        <c:tickLblPos val="nextTo"/>
        <c:crossAx val="812591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4"/>
                <c:pt idx="0">
                  <c:v>2016 факт</c:v>
                </c:pt>
                <c:pt idx="1">
                  <c:v>2017 план</c:v>
                </c:pt>
                <c:pt idx="2">
                  <c:v>2018 план</c:v>
                </c:pt>
                <c:pt idx="3">
                  <c:v>2019 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193824</c:v>
                </c:pt>
                <c:pt idx="1">
                  <c:v>215230</c:v>
                </c:pt>
                <c:pt idx="2">
                  <c:v>218048</c:v>
                </c:pt>
                <c:pt idx="3">
                  <c:v>221321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2016 факт</c:v>
                </c:pt>
                <c:pt idx="1">
                  <c:v>2017 план</c:v>
                </c:pt>
                <c:pt idx="2">
                  <c:v>2018 план</c:v>
                </c:pt>
                <c:pt idx="3">
                  <c:v>2019 план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2016 факт</c:v>
                </c:pt>
                <c:pt idx="1">
                  <c:v>2017 план</c:v>
                </c:pt>
                <c:pt idx="2">
                  <c:v>2018 план</c:v>
                </c:pt>
                <c:pt idx="3">
                  <c:v>2019 план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90090880"/>
        <c:axId val="92269184"/>
        <c:axId val="0"/>
      </c:bar3DChart>
      <c:catAx>
        <c:axId val="90090880"/>
        <c:scaling>
          <c:orientation val="minMax"/>
        </c:scaling>
        <c:axPos val="l"/>
        <c:tickLblPos val="nextTo"/>
        <c:crossAx val="92269184"/>
        <c:crosses val="autoZero"/>
        <c:auto val="1"/>
        <c:lblAlgn val="ctr"/>
        <c:lblOffset val="100"/>
      </c:catAx>
      <c:valAx>
        <c:axId val="92269184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900908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13"/>
          </a:xfrm>
          <a:prstGeom prst="rect">
            <a:avLst/>
          </a:prstGeom>
        </p:spPr>
        <p:txBody>
          <a:bodyPr vert="horz" lIns="91468" tIns="45733" rIns="91468" bIns="4573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59" cy="496413"/>
          </a:xfrm>
          <a:prstGeom prst="rect">
            <a:avLst/>
          </a:prstGeom>
        </p:spPr>
        <p:txBody>
          <a:bodyPr vert="horz" lIns="91468" tIns="45733" rIns="91468" bIns="45733" rtlCol="0"/>
          <a:lstStyle>
            <a:lvl1pPr algn="r">
              <a:defRPr sz="1200"/>
            </a:lvl1pPr>
          </a:lstStyle>
          <a:p>
            <a:fld id="{7052821B-354E-4A8D-BB6F-7B2E73A81B33}" type="datetimeFigureOut">
              <a:rPr lang="ru-RU" smtClean="0"/>
              <a:pPr/>
              <a:t>30.06.2017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1838" y="744538"/>
            <a:ext cx="27940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8" tIns="45733" rIns="91468" bIns="4573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68" tIns="45733" rIns="91468" bIns="457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6413"/>
          </a:xfrm>
          <a:prstGeom prst="rect">
            <a:avLst/>
          </a:prstGeom>
        </p:spPr>
        <p:txBody>
          <a:bodyPr vert="horz" lIns="91468" tIns="45733" rIns="91468" bIns="4573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30091"/>
            <a:ext cx="2945659" cy="496413"/>
          </a:xfrm>
          <a:prstGeom prst="rect">
            <a:avLst/>
          </a:prstGeom>
        </p:spPr>
        <p:txBody>
          <a:bodyPr vert="horz" lIns="91468" tIns="45733" rIns="91468" bIns="45733" rtlCol="0" anchor="b"/>
          <a:lstStyle>
            <a:lvl1pPr algn="r">
              <a:defRPr sz="1200"/>
            </a:lvl1pPr>
          </a:lstStyle>
          <a:p>
            <a:fld id="{CE473E03-14A9-44D1-9B9D-9662B3FA388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284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1838" y="744538"/>
            <a:ext cx="2794000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73E03-14A9-44D1-9B9D-9662B3FA388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932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0D7A9B-C2B5-4E7E-88E4-C3F462F820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E3070A-A4B9-4592-81A4-6CB557D964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99" y="1932405"/>
            <a:ext cx="6766153" cy="203646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7199" y="1862294"/>
            <a:ext cx="6766153" cy="16077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7199" y="3968865"/>
            <a:ext cx="6766153" cy="1473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EE5117-D199-490A-9E55-B9A3CDCE59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3F0EE-70F9-46A3-BE33-560BD7303A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66187"/>
            <a:ext cx="41719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DDA559-53F6-4EA3-8CAC-029F01AB43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CA634-5A00-4306-9CCA-CE7AE6E551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005FB-B322-4689-90BD-A915166FE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982A1-3191-4BA1-8556-046F3784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8C44FA-C9C2-456C-90FB-F040F0C4BC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2060" y="3169107"/>
            <a:ext cx="6760136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1860" y="3121967"/>
            <a:ext cx="6760336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1230" y="3291840"/>
            <a:ext cx="6760966" cy="6096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pPr>
              <a:defRPr/>
            </a:pPr>
            <a:fld id="{FBCD3284-3D87-43CB-BF5F-945146B1C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FF265-B957-406D-8EB0-EF5ED86D44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C7FF4-6995-4871-A8D3-B9645AEC39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FEFDE5-891F-408E-BAD3-942BB77CF9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35BF-9A02-4774-8FD8-A1BB34DAF2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5B1C6-3796-4E7C-88EC-265652522D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ABA3E-3EFC-42AD-8513-4479F43C65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77309F-25A1-4299-B091-E46B29FE8A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38AAC-5DDA-4AC7-9E5A-D7E01DDB0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BA19B9-7B40-460B-814B-1A0C1611C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A67A9-5A0A-473B-B99B-292C8E93BA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499EE-92C9-43C8-A012-D3B55C4662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pPr>
              <a:defRPr/>
            </a:pPr>
            <a:fld id="{39D6D60B-CABA-448F-B78B-9A307CC6DA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1230" y="6244740"/>
            <a:ext cx="6755130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1382" y="6200633"/>
            <a:ext cx="6754979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1383" y="6364299"/>
            <a:ext cx="6754978" cy="650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1524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5829300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7D9DC7-EE8A-4085-9837-C0354944D8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972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1534F1D-893E-4071-8864-1738833357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mi.by/media/files/newsrez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ритулинаОА\Downloads\ЧЕРНЯНКА\14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858000" cy="9684568"/>
          </a:xfrm>
          <a:prstGeom prst="rect">
            <a:avLst/>
          </a:prstGeom>
          <a:noFill/>
        </p:spPr>
      </p:pic>
      <p:pic>
        <p:nvPicPr>
          <p:cNvPr id="1028" name="Picture 4" descr="C:\Users\ПритулинаОА\Downloads\ЧЕРНЯНКА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944" y="179512"/>
            <a:ext cx="1026418" cy="12596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52736" y="140364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Управление финансов и бюджетной  политики администрации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235238"/>
            <a:ext cx="6858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2016 год и плановых назначениях на 2017-2019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2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704" y="827584"/>
            <a:ext cx="5286412" cy="571504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Поступление доходов в бюджет Чернянского района в 2016 году и плановые назначения на 2017-2019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14818" y="1214415"/>
            <a:ext cx="2228850" cy="214314"/>
          </a:xfrm>
        </p:spPr>
        <p:txBody>
          <a:bodyPr>
            <a:noAutofit/>
          </a:bodyPr>
          <a:lstStyle/>
          <a:p>
            <a:r>
              <a:rPr lang="ru-RU" sz="800" dirty="0" smtClean="0"/>
              <a:t>                                   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319980407"/>
              </p:ext>
            </p:extLst>
          </p:nvPr>
        </p:nvGraphicFramePr>
        <p:xfrm>
          <a:off x="188641" y="1547664"/>
          <a:ext cx="6408711" cy="728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478"/>
                <a:gridCol w="819719"/>
                <a:gridCol w="819719"/>
                <a:gridCol w="604531"/>
                <a:gridCol w="792088"/>
                <a:gridCol w="801234"/>
                <a:gridCol w="782942"/>
              </a:tblGrid>
              <a:tr h="9447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на 2016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 в 2016 году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2017 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2018 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 на 2019 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47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388 149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390 340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378 425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400 862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426 358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0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253 938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255 047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263 892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279 989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297 348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980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подакцизным товарам (продукции), производимым на территории Российской Федерации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18 819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18 826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12 494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12 297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12 183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80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12 086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12 167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12 823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13 400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13 936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14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3 326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3 336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3 537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695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3 844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14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9 809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9 891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9 589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11 989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16 384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424992196"/>
              </p:ext>
            </p:extLst>
          </p:nvPr>
        </p:nvGraphicFramePr>
        <p:xfrm>
          <a:off x="332656" y="467543"/>
          <a:ext cx="6336703" cy="8436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53"/>
                <a:gridCol w="938079"/>
                <a:gridCol w="938079"/>
                <a:gridCol w="721598"/>
                <a:gridCol w="721598"/>
                <a:gridCol w="721598"/>
                <a:gridCol w="721598"/>
              </a:tblGrid>
              <a:tr h="10192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на 2016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 в 2016 году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2017 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2018 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 на 2019 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69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35 476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35 528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33 270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34 768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36 159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89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4 482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4 492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4 695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4 906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5 103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44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находящегося в государственной и муниципальной собственности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42 493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43 265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33 440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34 945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36 347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228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 нематериальных активов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2 819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2 830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13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3 052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3 064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3 107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3 247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3 377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13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налоговые и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1 849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1 894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978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1 026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1 077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26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750 081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726 543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235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766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768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778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22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1 138 230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116 883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1 177 660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1 167 576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1 195 136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7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70" y="571472"/>
            <a:ext cx="5477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Palatino Linotype" pitchFamily="18" charset="0"/>
                <a:cs typeface="Times New Roman" pitchFamily="18" charset="0"/>
              </a:rPr>
              <a:t>Бюджетный процесс – ежегодное формирование и исполнение бюджета</a:t>
            </a:r>
            <a:endParaRPr lang="ru-RU" sz="2400" b="1" i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0176" y="1497339"/>
            <a:ext cx="486054" cy="7680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66968" y="2560763"/>
            <a:ext cx="486054" cy="7680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66682" y="3611895"/>
            <a:ext cx="486054" cy="7680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20688" y="4764023"/>
            <a:ext cx="486054" cy="7680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82706" y="5916151"/>
            <a:ext cx="486054" cy="7680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944724" y="7068279"/>
            <a:ext cx="486054" cy="7680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113375" y="3541206"/>
            <a:ext cx="5308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бюджета очередного года (законодательные, представительные органы власти)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1664" y="4623214"/>
            <a:ext cx="5640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Исполнение бюджета в текущем году (органы исполнительной власти; местная администрация, финансовые органы)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3890" y="5724130"/>
            <a:ext cx="5604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 (органы исполнительной власти)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2812" y="6876258"/>
            <a:ext cx="5245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 (законодательные, представительные органы власти)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6386" y="1403650"/>
            <a:ext cx="5591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 (органы исполнительной власти)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100" y="2463445"/>
            <a:ext cx="5562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 (законодательные, представительные органы власти)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 rot="10490363">
            <a:off x="272262" y="1837799"/>
            <a:ext cx="518265" cy="6044466"/>
          </a:xfrm>
          <a:prstGeom prst="curvedLeftArrow">
            <a:avLst>
              <a:gd name="adj1" fmla="val 30195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1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251520"/>
            <a:ext cx="6137910" cy="792088"/>
          </a:xfrm>
        </p:spPr>
        <p:txBody>
          <a:bodyPr>
            <a:normAutofit/>
          </a:bodyPr>
          <a:lstStyle/>
          <a:p>
            <a:pPr algn="ctr"/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</a:t>
            </a:r>
            <a:r>
              <a:rPr lang="ru-RU" sz="1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за 2016 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прогноз на 2017-2019 </a:t>
            </a:r>
            <a:r>
              <a:rPr lang="ru-RU" sz="1400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8053766"/>
              </p:ext>
            </p:extLst>
          </p:nvPr>
        </p:nvGraphicFramePr>
        <p:xfrm>
          <a:off x="332656" y="1115616"/>
          <a:ext cx="6318450" cy="713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4"/>
                <a:gridCol w="720080"/>
                <a:gridCol w="936104"/>
                <a:gridCol w="1008112"/>
                <a:gridCol w="1008112"/>
                <a:gridCol w="917848"/>
              </a:tblGrid>
              <a:tr h="5493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измерения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93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Промышленное производство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93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производства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 (в сопоставимых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ценах)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938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7008,1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7214,9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7351,8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7551,4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938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 (в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действующих ценах)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93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938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производства продукции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сельского хозяйства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5764,8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6189,5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6251,4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6440,8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938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 (в сопоставимых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ценах)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47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8101490"/>
              </p:ext>
            </p:extLst>
          </p:nvPr>
        </p:nvGraphicFramePr>
        <p:xfrm>
          <a:off x="377825" y="706438"/>
          <a:ext cx="6219527" cy="713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1137"/>
                <a:gridCol w="708806"/>
                <a:gridCol w="921448"/>
                <a:gridCol w="992329"/>
                <a:gridCol w="992329"/>
                <a:gridCol w="903478"/>
              </a:tblGrid>
              <a:tr h="5493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измерения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93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основных видов сельскохозяйственной продукции (все категории хозяйств):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938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Культуры зерновые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153,2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938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 к предыдущему году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938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Сахарная свекла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938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 к предыдущему году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938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938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 к предыдущему году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938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Скот и птица (в живом весе)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938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 к предыдущему году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10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5725588"/>
              </p:ext>
            </p:extLst>
          </p:nvPr>
        </p:nvGraphicFramePr>
        <p:xfrm>
          <a:off x="260648" y="395536"/>
          <a:ext cx="6219527" cy="7864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1137"/>
                <a:gridCol w="708806"/>
                <a:gridCol w="921448"/>
                <a:gridCol w="992329"/>
                <a:gridCol w="992329"/>
                <a:gridCol w="903478"/>
              </a:tblGrid>
              <a:tr h="6072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измерения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1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0685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 к предыдущему году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11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Яйца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 штук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0685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 к предыдущему году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0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Инвестиции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11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(за счет всех источников финансирования)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1230,2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1342,6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1465,2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1530,9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0685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 (в сопоставимых ценах)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69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11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выполненных работ по виду экономической деятельности «строительство»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0685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 (в сопоставимых ценах)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31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6405063"/>
              </p:ext>
            </p:extLst>
          </p:nvPr>
        </p:nvGraphicFramePr>
        <p:xfrm>
          <a:off x="260648" y="395536"/>
          <a:ext cx="6192688" cy="819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1137"/>
                <a:gridCol w="708806"/>
                <a:gridCol w="921448"/>
                <a:gridCol w="992329"/>
                <a:gridCol w="992329"/>
                <a:gridCol w="876639"/>
              </a:tblGrid>
              <a:tr h="6072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измерения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1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жилых домов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кв.метров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17700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0685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 к предыдущему году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608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Потребительский рынок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11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2364,1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2482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2606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0685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 к предыдущему году (в сопоставимых ценах)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11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общественного питания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0685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 (в сопоставимых ценах)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11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платных услуг населению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0685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 (в сопоставимых ценах)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2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4171196"/>
              </p:ext>
            </p:extLst>
          </p:nvPr>
        </p:nvGraphicFramePr>
        <p:xfrm>
          <a:off x="260648" y="395536"/>
          <a:ext cx="6192688" cy="8589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681751"/>
                <a:gridCol w="921448"/>
                <a:gridCol w="992329"/>
                <a:gridCol w="992329"/>
                <a:gridCol w="876639"/>
              </a:tblGrid>
              <a:tr h="63417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измерения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021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Малое  и среднее предпринимательство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153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малых и средних предприятий (включая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микропредприятия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1536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работников малых и средних предприятий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1352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02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малых и средних предприятий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4396,9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58944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 к предыдущему году (в действующих ценах)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119,1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104,6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965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индивидуальных предпринимателей на конец отчетного периода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280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021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Прибыль прибыльных организаций-всего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(по бухгалтерскому учету)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593,2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15367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298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Прибыль для целей налогообложения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всего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15367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99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3750917"/>
              </p:ext>
            </p:extLst>
          </p:nvPr>
        </p:nvGraphicFramePr>
        <p:xfrm>
          <a:off x="260648" y="395536"/>
          <a:ext cx="6192688" cy="80230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681751"/>
                <a:gridCol w="921448"/>
                <a:gridCol w="992329"/>
                <a:gridCol w="992329"/>
                <a:gridCol w="876639"/>
              </a:tblGrid>
              <a:tr h="63417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измерения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602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Население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1 января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чел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чел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31,25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31,15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31,05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0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 рождаемости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 на 1000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103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 смертности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 на 1000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965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 естественной убыли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человек на 1000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280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 миграционного прироста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 на 1000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021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жизни населения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трудоспособного возраста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чел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29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(по полному кругу организаций)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7621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7547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7566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7567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257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3870780"/>
              </p:ext>
            </p:extLst>
          </p:nvPr>
        </p:nvGraphicFramePr>
        <p:xfrm>
          <a:off x="260648" y="395536"/>
          <a:ext cx="6192688" cy="5573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681751"/>
                <a:gridCol w="921448"/>
                <a:gridCol w="992329"/>
                <a:gridCol w="992329"/>
                <a:gridCol w="876639"/>
              </a:tblGrid>
              <a:tr h="63417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измерения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602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официально зарегистрированных безработных на конец года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чел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 % к экономически активному населению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0,68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0,67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работников организаций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1996,6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2123,5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2256,2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2390,5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021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103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работников организаций - всего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21833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23448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24850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26326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96559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89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067" y="761975"/>
            <a:ext cx="604867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Администратор доходов бюджета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орган, орган местного самоуправления, орган управления государственным внебюджетным фондом, которые: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осуществляют начисление, учет и контроль за правильностью начисления платежей, за своевременностью поступления платежей, которые являются доходами бюджетов;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взыскивают образовавшуюся задолженность.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2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Администратор источников финансирования дефицита бюджета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 государственной власти, орган местного самоуправления, имеющие право осуществлять операции с источниками финансирования дефицита бюджета. 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1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Содержимое 2"/>
          <p:cNvSpPr>
            <a:spLocks noGrp="1"/>
          </p:cNvSpPr>
          <p:nvPr>
            <p:ph sz="quarter" idx="1"/>
          </p:nvPr>
        </p:nvSpPr>
        <p:spPr>
          <a:xfrm>
            <a:off x="342900" y="347533"/>
            <a:ext cx="6172200" cy="2712299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и основные  подходы его формирования по расходам за 2016 год и плановый период   2017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годов</a:t>
            </a:r>
          </a:p>
          <a:p>
            <a:pPr algn="ctr">
              <a:buFont typeface="Arial" charset="0"/>
              <a:buNone/>
            </a:pPr>
            <a:endParaRPr lang="ru-RU" sz="3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2730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48" y="827584"/>
            <a:ext cx="6372708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Times New Roman"/>
              </a:rPr>
              <a:t>В основу бюджетной политики </a:t>
            </a:r>
            <a:r>
              <a:rPr lang="ru-RU" sz="2200" dirty="0" smtClean="0">
                <a:latin typeface="Times New Roman"/>
                <a:ea typeface="Times New Roman"/>
              </a:rPr>
              <a:t>за 2016 </a:t>
            </a:r>
            <a:r>
              <a:rPr lang="ru-RU" sz="2200" dirty="0">
                <a:latin typeface="Times New Roman"/>
                <a:ea typeface="Times New Roman"/>
              </a:rPr>
              <a:t>год и плановый период  </a:t>
            </a:r>
            <a:r>
              <a:rPr lang="ru-RU" sz="2200" dirty="0" smtClean="0">
                <a:latin typeface="Times New Roman"/>
                <a:ea typeface="Times New Roman"/>
              </a:rPr>
              <a:t>2017 </a:t>
            </a:r>
            <a:r>
              <a:rPr lang="ru-RU" sz="2200" dirty="0">
                <a:latin typeface="Times New Roman"/>
                <a:ea typeface="Times New Roman"/>
              </a:rPr>
              <a:t>- </a:t>
            </a:r>
            <a:r>
              <a:rPr lang="ru-RU" sz="2200" dirty="0" smtClean="0">
                <a:latin typeface="Times New Roman"/>
                <a:ea typeface="Times New Roman"/>
              </a:rPr>
              <a:t>2019 </a:t>
            </a:r>
            <a:r>
              <a:rPr lang="ru-RU" sz="2200" dirty="0">
                <a:latin typeface="Times New Roman"/>
                <a:ea typeface="Times New Roman"/>
              </a:rPr>
              <a:t>годов положены стратегические цели развития области, сформулированные в соответствии с основными положениями Бюджетного послания Президента Российской Федерации «О бюджетной политике в </a:t>
            </a:r>
            <a:r>
              <a:rPr lang="ru-RU" sz="2200" dirty="0" smtClean="0">
                <a:latin typeface="Times New Roman"/>
                <a:ea typeface="Times New Roman"/>
              </a:rPr>
              <a:t>2015-2017 </a:t>
            </a:r>
            <a:r>
              <a:rPr lang="ru-RU" sz="2200" dirty="0">
                <a:latin typeface="Times New Roman"/>
                <a:ea typeface="Times New Roman"/>
              </a:rPr>
              <a:t>годах», указами Президента Российской Федерации от 7 мая 2012 года, на основе прогноза социально-экономического развития Белгородской области на </a:t>
            </a:r>
            <a:r>
              <a:rPr lang="ru-RU" sz="2200" dirty="0" smtClean="0">
                <a:latin typeface="Times New Roman"/>
                <a:ea typeface="Times New Roman"/>
              </a:rPr>
              <a:t>2016 </a:t>
            </a:r>
            <a:r>
              <a:rPr lang="ru-RU" sz="2200" dirty="0">
                <a:latin typeface="Times New Roman"/>
                <a:ea typeface="Times New Roman"/>
              </a:rPr>
              <a:t>год и на период до </a:t>
            </a:r>
            <a:r>
              <a:rPr lang="ru-RU" sz="2200" dirty="0" smtClean="0">
                <a:latin typeface="Times New Roman"/>
                <a:ea typeface="Times New Roman"/>
              </a:rPr>
              <a:t>2019 </a:t>
            </a:r>
            <a:r>
              <a:rPr lang="ru-RU" sz="2200" dirty="0">
                <a:latin typeface="Times New Roman"/>
                <a:ea typeface="Times New Roman"/>
              </a:rPr>
              <a:t>года, основные задачи которой направлены на долгосрочную сбалансированность и устойчивость бюджетной системы,  решение проблем повышения эффективности и конкурентоспособности экономики </a:t>
            </a:r>
            <a:r>
              <a:rPr lang="ru-RU" sz="2200" dirty="0" smtClean="0">
                <a:latin typeface="Times New Roman"/>
                <a:ea typeface="Times New Roman"/>
              </a:rPr>
              <a:t>района, </a:t>
            </a:r>
            <a:r>
              <a:rPr lang="ru-RU" sz="2200" dirty="0">
                <a:latin typeface="Times New Roman"/>
                <a:ea typeface="Times New Roman"/>
              </a:rPr>
              <a:t>достижение конкретных результатов, улучшение условий жизни человека,  адресное решение  социальных проблем,  повышение качества государственных и муниципальных услуг, улучшение инвестиционного климата, обеспечение долгосрочного устойчивого и инновационного развития</a:t>
            </a:r>
            <a:r>
              <a:rPr lang="ru-RU" sz="2200" dirty="0" smtClean="0">
                <a:latin typeface="Times New Roman"/>
                <a:ea typeface="Times New Roman"/>
              </a:rPr>
              <a:t>.</a:t>
            </a:r>
          </a:p>
          <a:p>
            <a:pPr indent="449580" algn="just">
              <a:spcAft>
                <a:spcPts val="0"/>
              </a:spcAft>
            </a:pPr>
            <a:endParaRPr lang="ru-RU" sz="2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2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0629" y="3881228"/>
            <a:ext cx="2052228" cy="18148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КОНСОЛИДИРОВАННЫЙ БЮДЖЕТ ЧЕРНЯНСКОГО РАЙОНА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3215" y="3933462"/>
            <a:ext cx="1728191" cy="17281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 -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ВАННЫЙ МУНИЦИПАЛЬНЫЙ БЮДЖЕТ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6" y="6477015"/>
            <a:ext cx="2430270" cy="1634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БЮДЖЕТЫ СЕЛЬСКИХ И ГОРОДСКОГО ПОСЕЛЕНИЙ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46992" y="1904983"/>
            <a:ext cx="2160240" cy="19202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 МУНИЦИПАЛЬНОГО РАЙОНА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788"/>
            <a:ext cx="6858000" cy="138499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Бюджетная система </a:t>
            </a:r>
          </a:p>
          <a:p>
            <a:pPr algn="ct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132857" y="4592628"/>
            <a:ext cx="324036" cy="5501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4301405" y="4953003"/>
            <a:ext cx="1217157" cy="304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0"/>
            <a:endCxn id="7" idx="2"/>
          </p:cNvCxnSpPr>
          <p:nvPr/>
        </p:nvCxnSpPr>
        <p:spPr>
          <a:xfrm rot="5400000" flipH="1" flipV="1">
            <a:off x="4188343" y="5138245"/>
            <a:ext cx="2651819" cy="25721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ая выноска 52"/>
          <p:cNvSpPr/>
          <p:nvPr/>
        </p:nvSpPr>
        <p:spPr>
          <a:xfrm>
            <a:off x="80629" y="1499659"/>
            <a:ext cx="2214247" cy="2016224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района – это  консолидированный муниципальный бюджет, состоящий из бюджета муниципального района и бюджетов сельских и городского поселений, сведенных в единую форму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0628" y="6108171"/>
            <a:ext cx="2052228" cy="17281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 показывает совокупные доходы, которыми располагает района, и его расходы.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5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646" y="251521"/>
            <a:ext cx="6172200" cy="1248139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Из какого бюджета происходит финансирование</a:t>
            </a:r>
            <a:endParaRPr lang="ru-RU" sz="2800" b="1" i="1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7325291"/>
              </p:ext>
            </p:extLst>
          </p:nvPr>
        </p:nvGraphicFramePr>
        <p:xfrm>
          <a:off x="260648" y="1619671"/>
          <a:ext cx="6246693" cy="739633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376264"/>
                <a:gridCol w="576064"/>
                <a:gridCol w="648072"/>
                <a:gridCol w="648072"/>
                <a:gridCol w="490914"/>
                <a:gridCol w="762404"/>
                <a:gridCol w="744903"/>
              </a:tblGrid>
              <a:tr h="2838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Финансирование (БЮДЖЕТ)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Внебюджетные фонды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8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пенсионный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обязательного медицинского страхования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социального страхования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74062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574062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1139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 деятельность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856877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экономика, в том числе: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516844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общеэкономические вопросы</a:t>
                      </a:r>
                      <a:endParaRPr lang="ru-RU" sz="1900" b="1" i="1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 smtClean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574062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сельское хозяйство и рыболовство</a:t>
                      </a:r>
                      <a:endParaRPr lang="ru-RU" sz="1900" b="1" i="1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6350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транспорт</a:t>
                      </a:r>
                      <a:endParaRPr lang="ru-RU" sz="1900" b="1" i="1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85687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9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</a:t>
                      </a:r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 ( дорожные </a:t>
                      </a:r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фонды</a:t>
                      </a:r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900" b="1" i="1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98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32656" y="2267743"/>
          <a:ext cx="6246693" cy="671602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376264"/>
                <a:gridCol w="576064"/>
                <a:gridCol w="648072"/>
                <a:gridCol w="648072"/>
                <a:gridCol w="490914"/>
                <a:gridCol w="762404"/>
                <a:gridCol w="744903"/>
              </a:tblGrid>
              <a:tr h="807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899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456244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899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899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899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1785349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2656" y="395536"/>
          <a:ext cx="6246693" cy="184606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376264"/>
                <a:gridCol w="576064"/>
                <a:gridCol w="648072"/>
                <a:gridCol w="648072"/>
                <a:gridCol w="490914"/>
                <a:gridCol w="762404"/>
                <a:gridCol w="744903"/>
              </a:tblGrid>
              <a:tr h="2838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Финансирование (БЮДЖЕТ)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Внебюджетные фонды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8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пенсионный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обязательного медицинского страхования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социального страхования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6" marR="4856" marT="8633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646" y="347532"/>
            <a:ext cx="6480720" cy="384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классифицируются расходы бюджета?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664" y="1691680"/>
            <a:ext cx="6220072" cy="6408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средства.</a:t>
            </a:r>
          </a:p>
          <a:p>
            <a:pPr algn="just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 </a:t>
            </a:r>
          </a:p>
          <a:p>
            <a:pPr algn="just"/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муниципальным программам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2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664" y="635564"/>
            <a:ext cx="6048672" cy="156966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районного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бюджета впервые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сформирован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программной классификации расходов на основе утвержденных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постановлений Администрации муниципального района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Чернянский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район»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муниципальных программ.</a:t>
            </a:r>
            <a:r>
              <a:rPr lang="ru-RU" sz="1600" dirty="0" smtClean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Финансовые средства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привязаны» к соответствующей задаче, на осуществление которых они будут затрачены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056" y="2459765"/>
            <a:ext cx="599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Зачем формировать и исполнять бюджет по программам?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2646" y="3899925"/>
            <a:ext cx="756084" cy="1219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22766" y="3558468"/>
            <a:ext cx="1134126" cy="3840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22765" y="4309358"/>
            <a:ext cx="1134126" cy="416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22768" y="5052055"/>
            <a:ext cx="1134125" cy="4129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3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2794784" y="3476149"/>
            <a:ext cx="342900" cy="609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3321239" y="3476519"/>
            <a:ext cx="342900" cy="609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3807042" y="3476519"/>
            <a:ext cx="342900" cy="609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3807042" y="4212587"/>
            <a:ext cx="342900" cy="609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3332258" y="4200867"/>
            <a:ext cx="331882" cy="609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2780928" y="4204725"/>
            <a:ext cx="342900" cy="609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3321239" y="5005135"/>
            <a:ext cx="342900" cy="609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2780929" y="5033699"/>
            <a:ext cx="356755" cy="609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4725144" y="4086120"/>
            <a:ext cx="1674186" cy="91901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эффективности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3802618" y="5005135"/>
            <a:ext cx="342900" cy="59849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>
            <a:stCxn id="9" idx="6"/>
          </p:cNvCxnSpPr>
          <p:nvPr/>
        </p:nvCxnSpPr>
        <p:spPr>
          <a:xfrm>
            <a:off x="998731" y="4509527"/>
            <a:ext cx="310635" cy="78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456893" y="3739785"/>
            <a:ext cx="3240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7" idx="6"/>
            <a:endCxn id="18" idx="2"/>
          </p:cNvCxnSpPr>
          <p:nvPr/>
        </p:nvCxnSpPr>
        <p:spPr>
          <a:xfrm>
            <a:off x="3137684" y="3780952"/>
            <a:ext cx="183555" cy="3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8" idx="6"/>
            <a:endCxn id="19" idx="2"/>
          </p:cNvCxnSpPr>
          <p:nvPr/>
        </p:nvCxnSpPr>
        <p:spPr>
          <a:xfrm>
            <a:off x="3664138" y="3781319"/>
            <a:ext cx="14290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2" idx="2"/>
          </p:cNvCxnSpPr>
          <p:nvPr/>
        </p:nvCxnSpPr>
        <p:spPr>
          <a:xfrm flipV="1">
            <a:off x="2456892" y="4509525"/>
            <a:ext cx="324036" cy="78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2" idx="6"/>
            <a:endCxn id="21" idx="2"/>
          </p:cNvCxnSpPr>
          <p:nvPr/>
        </p:nvCxnSpPr>
        <p:spPr>
          <a:xfrm flipV="1">
            <a:off x="3123829" y="4505668"/>
            <a:ext cx="208429" cy="38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1" idx="6"/>
            <a:endCxn id="20" idx="2"/>
          </p:cNvCxnSpPr>
          <p:nvPr/>
        </p:nvCxnSpPr>
        <p:spPr>
          <a:xfrm>
            <a:off x="3664138" y="4505667"/>
            <a:ext cx="142904" cy="117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456893" y="5250681"/>
            <a:ext cx="3240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4" idx="6"/>
            <a:endCxn id="27" idx="2"/>
          </p:cNvCxnSpPr>
          <p:nvPr/>
        </p:nvCxnSpPr>
        <p:spPr>
          <a:xfrm flipV="1">
            <a:off x="3664139" y="5304383"/>
            <a:ext cx="138480" cy="55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102319" y="3678558"/>
            <a:ext cx="0" cy="16599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авая фигурная скобка 80"/>
          <p:cNvSpPr/>
          <p:nvPr/>
        </p:nvSpPr>
        <p:spPr>
          <a:xfrm>
            <a:off x="4401108" y="3558467"/>
            <a:ext cx="170592" cy="190656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2" name="Прямая со стрелкой 81"/>
          <p:cNvCxnSpPr/>
          <p:nvPr/>
        </p:nvCxnSpPr>
        <p:spPr>
          <a:xfrm flipV="1">
            <a:off x="1102319" y="5329132"/>
            <a:ext cx="188063" cy="93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1102319" y="3678556"/>
            <a:ext cx="18806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32656" y="6012162"/>
            <a:ext cx="6120680" cy="255454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Преимуществом программного бюджета является распределение расходов не по ведомственному принципу, а по программам.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 направлены на достижение заданного результата.</a:t>
            </a:r>
          </a:p>
          <a:p>
            <a:pPr indent="4572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этом значение показателей является индикатором по данному направлению деятельности и сигнализирует о плохом или хорошем результате, необходимости принятия новых решений.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5" name="Прямая со стрелкой 104"/>
          <p:cNvCxnSpPr/>
          <p:nvPr/>
        </p:nvCxnSpPr>
        <p:spPr>
          <a:xfrm flipV="1">
            <a:off x="3112811" y="5317849"/>
            <a:ext cx="208429" cy="38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21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4579762"/>
              </p:ext>
            </p:extLst>
          </p:nvPr>
        </p:nvGraphicFramePr>
        <p:xfrm>
          <a:off x="0" y="1331640"/>
          <a:ext cx="6857999" cy="781235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95123"/>
                <a:gridCol w="1698483"/>
                <a:gridCol w="956931"/>
                <a:gridCol w="877186"/>
                <a:gridCol w="573681"/>
                <a:gridCol w="818865"/>
                <a:gridCol w="818865"/>
                <a:gridCol w="818865"/>
              </a:tblGrid>
              <a:tr h="875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Раздел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Утверждено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2016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Исполнено 2016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Palatino Linotype" pitchFamily="18" charset="0"/>
                        </a:rPr>
                        <a:t>%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Palatino Linotype" pitchFamily="18" charset="0"/>
                        </a:rPr>
                        <a:t> исполнения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Palatino Linotype" pitchFamily="18" charset="0"/>
                        </a:rPr>
                        <a:t>Утверждено 2017 год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Palatino Linotype" pitchFamily="18" charset="0"/>
                        </a:rPr>
                        <a:t>Утверждено 2018 год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Palatino Linotype" pitchFamily="18" charset="0"/>
                        </a:rPr>
                        <a:t>Утверждено 2019 год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381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4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Palatino Linotype" pitchFamily="18" charset="0"/>
                        </a:rPr>
                        <a:t>6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Palatino Linotype" pitchFamily="18" charset="0"/>
                        </a:rPr>
                        <a:t>7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Palatino Linotype" pitchFamily="18" charset="0"/>
                        </a:rPr>
                        <a:t>8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6879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ВСЕГО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1 079 624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1 040 862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96,4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1 130 629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1 119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Palatino Linotype" pitchFamily="18" charset="0"/>
                        </a:rPr>
                        <a:t> 627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1 146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Palatino Linotype" pitchFamily="18" charset="0"/>
                        </a:rPr>
                        <a:t> 299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53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в том числе:</a:t>
                      </a:r>
                      <a:endParaRPr lang="ru-RU" sz="1400" b="0" i="1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01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80657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80336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99,6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67690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67687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67709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90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02</a:t>
                      </a:r>
                      <a:endParaRPr lang="ru-RU" sz="1400" b="1" i="0" u="none" strike="noStrike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Национальная оборона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1064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1064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1605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1605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1605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237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03</a:t>
                      </a:r>
                      <a:endParaRPr lang="ru-RU" sz="1400" b="1" i="0" u="none" strike="noStrike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4401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4398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4280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4280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4280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04</a:t>
                      </a:r>
                      <a:endParaRPr lang="ru-RU" sz="1400" b="1" i="0" u="none" strike="noStrike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34056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34049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50536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50596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50492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81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05</a:t>
                      </a:r>
                      <a:endParaRPr lang="ru-RU" sz="1400" b="1" i="0" u="none" strike="noStrike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13404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13389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18340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22174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18002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06</a:t>
                      </a:r>
                      <a:endParaRPr lang="ru-RU" sz="1400" b="1" i="0" u="none" strike="noStrike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Охрана окружающей среды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397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397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397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1837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409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53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07</a:t>
                      </a:r>
                      <a:endParaRPr lang="ru-RU" sz="1400" b="1" i="0" u="none" strike="noStrike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Образование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553840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531912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560279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578129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609867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08</a:t>
                      </a:r>
                      <a:endParaRPr lang="ru-RU" sz="1400" b="1" i="0" u="none" strike="noStrike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Культура и кинематография</a:t>
                      </a:r>
                      <a:endParaRPr lang="ru-RU" sz="1400" b="1" i="0" u="none" strike="noStrike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75813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75700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72921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61547</a:t>
                      </a:r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Palatino Linotype" pitchFamily="18" charset="0"/>
                        </a:rPr>
                        <a:t>61547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4664" y="323528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latin typeface="Palatino Linotype" pitchFamily="18" charset="0"/>
              </a:rPr>
              <a:t>Расходы районного бюджета по разделам за 2016 год и плановый период 2017-2018 годы</a:t>
            </a:r>
            <a:endParaRPr lang="ru-RU" sz="2200" b="1" i="1" dirty="0"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7272" y="1043608"/>
            <a:ext cx="82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</a:rPr>
              <a:t>(тыс. рублей)</a:t>
            </a:r>
            <a:endParaRPr lang="ru-RU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7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6858001" cy="914400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90783"/>
                <a:gridCol w="1735445"/>
                <a:gridCol w="935182"/>
                <a:gridCol w="935182"/>
                <a:gridCol w="623454"/>
                <a:gridCol w="779318"/>
                <a:gridCol w="857250"/>
                <a:gridCol w="701387"/>
              </a:tblGrid>
              <a:tr h="882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Раздел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Утверждено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2016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Исполнено 2016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Palatino Linotype" pitchFamily="18" charset="0"/>
                        </a:rPr>
                        <a:t>%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Palatino Linotype" pitchFamily="18" charset="0"/>
                        </a:rPr>
                        <a:t> исполнения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Palatino Linotype" pitchFamily="18" charset="0"/>
                        </a:rPr>
                        <a:t>Утверждено 2017 год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Palatino Linotype" pitchFamily="18" charset="0"/>
                        </a:rPr>
                        <a:t>Утверждено 2018 год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Palatino Linotype" pitchFamily="18" charset="0"/>
                        </a:rPr>
                        <a:t>Утверждено 2019 год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97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4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Palatino Linotype" pitchFamily="18" charset="0"/>
                        </a:rPr>
                        <a:t>6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Palatino Linotype" pitchFamily="18" charset="0"/>
                        </a:rPr>
                        <a:t>7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Palatino Linotype" pitchFamily="18" charset="0"/>
                        </a:rPr>
                        <a:t>8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840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09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Здравоохранение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12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1" i="0" u="none" strike="noStrike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Социальная политика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207198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193824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93,5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215230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218048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221321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042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1" i="0" u="none" strike="noStrike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32461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29460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90,8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61569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38569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39569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080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Средства массовой информации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498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1" i="0" u="none" strike="noStrike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5243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5243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4487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2769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89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1" i="0" u="none" strike="noStrike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400" b="1" i="0" u="none" strike="noStrike" dirty="0">
                        <a:effectLst/>
                        <a:latin typeface="Palatino Linotype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70690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70690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72904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71986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71098</a:t>
                      </a:r>
                      <a:endParaRPr lang="ru-RU" sz="1400" dirty="0"/>
                    </a:p>
                  </a:txBody>
                  <a:tcPr marL="4682" marR="4682" marT="8324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648" y="323528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latin typeface="Palatino Linotype" pitchFamily="18" charset="0"/>
              </a:rPr>
              <a:t>Расходы районного бюджета по</a:t>
            </a:r>
          </a:p>
          <a:p>
            <a:pPr algn="ctr"/>
            <a:r>
              <a:rPr lang="ru-RU" sz="2200" b="1" i="1" dirty="0" smtClean="0">
                <a:latin typeface="Palatino Linotype" pitchFamily="18" charset="0"/>
              </a:rPr>
              <a:t> разделам за 2016 год и плановый период </a:t>
            </a:r>
            <a:r>
              <a:rPr lang="ru-RU" sz="2200" b="1" i="1" dirty="0" smtClean="0">
                <a:latin typeface="Palatino Linotype" pitchFamily="18" charset="0"/>
              </a:rPr>
              <a:t>2017-2019 </a:t>
            </a:r>
            <a:r>
              <a:rPr lang="ru-RU" sz="2200" b="1" i="1" dirty="0" smtClean="0">
                <a:latin typeface="Palatino Linotype" pitchFamily="18" charset="0"/>
              </a:rPr>
              <a:t>годы, в % к общему объему</a:t>
            </a:r>
            <a:endParaRPr lang="ru-RU" sz="2200" b="1" i="1" dirty="0">
              <a:latin typeface="Palatino Linotyp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3138512"/>
              </p:ext>
            </p:extLst>
          </p:nvPr>
        </p:nvGraphicFramePr>
        <p:xfrm>
          <a:off x="0" y="1979712"/>
          <a:ext cx="6858000" cy="682281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49117"/>
                <a:gridCol w="2259803"/>
                <a:gridCol w="1033724"/>
                <a:gridCol w="898235"/>
                <a:gridCol w="748529"/>
                <a:gridCol w="748529"/>
                <a:gridCol w="720063"/>
              </a:tblGrid>
              <a:tr h="1341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2016 год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2016 год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2017 год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2018 год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2019 год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12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809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173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400" b="0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23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430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7745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236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35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94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430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51,3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49,6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51,7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53,2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84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030" y="1240192"/>
            <a:ext cx="5786928" cy="62992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средства,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поступающие в бюджет от других бюджетов в форме дотаций, субсидий, субвенций и иных межбюджетных трансфертов, а также от физических и юридических лиц на безвозмездной основе, в том числе добровольные пожертвования.</a:t>
            </a:r>
          </a:p>
          <a:p>
            <a:pPr algn="just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финансовые плановые доходы и расходы на определенный период для обеспечения задач и функций государства и местного самоуправления.</a:t>
            </a:r>
          </a:p>
          <a:p>
            <a:pPr algn="just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Бюджетная классификация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группировка доходов, расходов и источников финансирования дефицитов бюджетов по различным направлениям, применяемая при составлении, исполнении бюджетов и формирования источников.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32656" y="683570"/>
          <a:ext cx="6192687" cy="758496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0356"/>
                <a:gridCol w="1775868"/>
                <a:gridCol w="792088"/>
                <a:gridCol w="792088"/>
                <a:gridCol w="1008112"/>
                <a:gridCol w="864096"/>
                <a:gridCol w="720079"/>
              </a:tblGrid>
              <a:tr h="904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75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10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904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904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232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629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</a:p>
                    <a:p>
                      <a:pPr algn="ctr" fontAlgn="b"/>
                      <a:endParaRPr lang="ru-RU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" marR="4682" marT="8324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780409525"/>
              </p:ext>
            </p:extLst>
          </p:nvPr>
        </p:nvGraphicFramePr>
        <p:xfrm>
          <a:off x="-1" y="1979712"/>
          <a:ext cx="6741369" cy="547261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40769"/>
                <a:gridCol w="1103902"/>
                <a:gridCol w="963054"/>
                <a:gridCol w="1111215"/>
                <a:gridCol w="1185295"/>
                <a:gridCol w="1037134"/>
              </a:tblGrid>
              <a:tr h="882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2016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2017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2018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2019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</a:tr>
              <a:tr h="386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553840</a:t>
                      </a:r>
                      <a:endParaRPr lang="ru-RU" sz="1400" dirty="0"/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531912</a:t>
                      </a:r>
                      <a:endParaRPr lang="ru-RU" sz="1400" dirty="0"/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560279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578129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609867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</a:tr>
              <a:tr h="635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lvl="1"/>
                      <a:endParaRPr lang="ru-RU" sz="1400" dirty="0"/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</a:tr>
              <a:tr h="386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75813</a:t>
                      </a:r>
                      <a:endParaRPr lang="ru-RU" sz="1400" dirty="0"/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75700</a:t>
                      </a:r>
                      <a:endParaRPr lang="ru-RU" sz="1400" dirty="0"/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61547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61547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</a:tr>
              <a:tr h="6388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207198</a:t>
                      </a:r>
                      <a:endParaRPr lang="ru-RU" sz="1400" dirty="0"/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193824</a:t>
                      </a:r>
                      <a:endParaRPr lang="ru-RU" sz="1400" dirty="0"/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215230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218048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221321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</a:tr>
              <a:tr h="6388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Физкультура и спорт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32461</a:t>
                      </a:r>
                      <a:endParaRPr lang="ru-RU" sz="1400" dirty="0"/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29460</a:t>
                      </a:r>
                    </a:p>
                    <a:p>
                      <a:endParaRPr lang="ru-RU" sz="1400" dirty="0"/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61569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</a:tr>
              <a:tr h="9520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</a:tr>
              <a:tr h="9520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общем объеме расходов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2656" y="251520"/>
            <a:ext cx="61134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800" b="1" i="1" dirty="0">
                <a:latin typeface="Palatino Linotype" pitchFamily="18" charset="0"/>
                <a:cs typeface="Times New Roman" pitchFamily="18" charset="0"/>
              </a:rPr>
              <a:t>Расходы </a:t>
            </a:r>
            <a:r>
              <a:rPr lang="ru-RU" sz="2800" b="1" i="1" dirty="0" smtClean="0">
                <a:latin typeface="Palatino Linotype" pitchFamily="18" charset="0"/>
                <a:cs typeface="Times New Roman" pitchFamily="18" charset="0"/>
              </a:rPr>
              <a:t>за 2016 год и план на 2017-2019 </a:t>
            </a:r>
            <a:r>
              <a:rPr lang="ru-RU" sz="2800" b="1" i="1" dirty="0" smtClean="0">
                <a:latin typeface="Palatino Linotype" pitchFamily="18" charset="0"/>
                <a:cs typeface="Times New Roman" pitchFamily="18" charset="0"/>
              </a:rPr>
              <a:t>годы, </a:t>
            </a:r>
            <a:r>
              <a:rPr lang="ru-RU" sz="2800" b="1" i="1" dirty="0">
                <a:latin typeface="Palatino Linotype" pitchFamily="18" charset="0"/>
                <a:cs typeface="Times New Roman" pitchFamily="18" charset="0"/>
              </a:rPr>
              <a:t>относящиеся к </a:t>
            </a:r>
            <a:endParaRPr lang="ru-RU" sz="2800" b="1" i="1" dirty="0" smtClean="0">
              <a:latin typeface="Palatino Linotype" pitchFamily="18" charset="0"/>
              <a:cs typeface="Times New Roman" pitchFamily="18" charset="0"/>
            </a:endParaRPr>
          </a:p>
          <a:p>
            <a:pPr algn="ctr" fontAlgn="ctr"/>
            <a:r>
              <a:rPr lang="ru-RU" sz="2800" b="1" i="1" dirty="0" smtClean="0">
                <a:latin typeface="Palatino Linotype" pitchFamily="18" charset="0"/>
                <a:cs typeface="Times New Roman" pitchFamily="18" charset="0"/>
              </a:rPr>
              <a:t>социально-культурной </a:t>
            </a:r>
            <a:r>
              <a:rPr lang="ru-RU" sz="2800" b="1" i="1" dirty="0">
                <a:latin typeface="Palatino Linotype" pitchFamily="18" charset="0"/>
                <a:cs typeface="Times New Roman" pitchFamily="18" charset="0"/>
              </a:rPr>
              <a:t>сфере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2736" y="788436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на 2016-2019 годы остается бюджетом социальной направленности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73216" y="1547664"/>
            <a:ext cx="1216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 smtClean="0"/>
              <a:t>(тыс.руб.)</a:t>
            </a:r>
            <a:endParaRPr lang="ru-RU" b="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5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mi.by/media/files/newsre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105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6" y="-49687"/>
            <a:ext cx="694105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на образование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94" y="2356933"/>
            <a:ext cx="3200782" cy="26128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включают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5682" y="1142976"/>
            <a:ext cx="286231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94934" y="2095483"/>
            <a:ext cx="2863067" cy="7054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68313" y="3323861"/>
            <a:ext cx="2863066" cy="13921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95684" y="5143504"/>
            <a:ext cx="2862317" cy="8233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</a:t>
            </a:r>
            <a:endParaRPr lang="ru-RU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94936" y="6572264"/>
            <a:ext cx="2863065" cy="8233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образования</a:t>
            </a:r>
            <a:endParaRPr lang="ru-RU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672685" y="4239087"/>
            <a:ext cx="5619789" cy="1191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482578" y="1428728"/>
            <a:ext cx="51416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482578" y="7048517"/>
            <a:ext cx="485306" cy="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482578" y="2476485"/>
            <a:ext cx="485306" cy="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483754" y="4187957"/>
            <a:ext cx="485306" cy="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482578" y="5619757"/>
            <a:ext cx="485306" cy="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140968" y="3563888"/>
            <a:ext cx="364364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4635" y="5820140"/>
            <a:ext cx="3158249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На сегодняшний день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Чернянском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районе функционирует 43 образовательных учреждения, удовлетворяющее запросы граждан на образование, из них детских садов - 15.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2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80" y="899592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Palatino Linotype" pitchFamily="18" charset="0"/>
                <a:cs typeface="Times New Roman" pitchFamily="18" charset="0"/>
              </a:rPr>
              <a:t>Меры социальной поддержки, оказываемые педагогическим работникам района</a:t>
            </a:r>
            <a:endParaRPr lang="ru-RU" sz="2800" b="1" i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1248" y="2411760"/>
            <a:ext cx="96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9541820"/>
              </p:ext>
            </p:extLst>
          </p:nvPr>
        </p:nvGraphicFramePr>
        <p:xfrm>
          <a:off x="260648" y="2987824"/>
          <a:ext cx="6336705" cy="515269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960440"/>
                <a:gridCol w="1296144"/>
                <a:gridCol w="1080121"/>
              </a:tblGrid>
              <a:tr h="14921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меры социальной поддержки</a:t>
                      </a:r>
                      <a:endParaRPr lang="ru-RU" sz="2400" b="1" i="0" u="none" strike="noStrike" dirty="0"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2400" b="1" i="0" u="none" strike="noStrike" dirty="0"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2017 </a:t>
                      </a:r>
                      <a:r>
                        <a:rPr lang="ru-RU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b="1" i="0" u="none" strike="noStrike" dirty="0"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</a:tr>
              <a:tr h="740142">
                <a:tc>
                  <a:txBody>
                    <a:bodyPr/>
                    <a:lstStyle/>
                    <a:p>
                      <a:pPr algn="ctr" rtl="0" fontAlgn="ctr"/>
                      <a:endParaRPr lang="ru-RU" sz="2400" b="1" i="0" u="none" strike="noStrike" dirty="0"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2400" b="1" i="0" u="none" strike="noStrike" dirty="0"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2400" b="1" i="0" u="none" strike="noStrike" dirty="0"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</a:tr>
              <a:tr h="2920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расходов педагогическим работникам проживающим в сельской местности</a:t>
                      </a:r>
                      <a:endParaRPr lang="ru-RU" sz="2400" b="1" i="0" u="none" strike="noStrike" dirty="0"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24930</a:t>
                      </a:r>
                      <a:endParaRPr lang="ru-RU" sz="2400" b="1" i="0" u="none" strike="noStrike" dirty="0"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26523</a:t>
                      </a:r>
                      <a:endParaRPr lang="ru-RU" sz="2400" b="1" i="0" u="none" strike="noStrike" dirty="0"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40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1018" y="1595671"/>
            <a:ext cx="297033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 бюджета в сфере культуры направляются на сохранение и развитие традиционной народной культуры, обеспечение доступа к музейным ценностям,  развитие библиотечного дела, а также организацию и проведение выставок, конкурсов, фестивалей, праздников, ярмарок, форумов, конференций и других мероприятий в области культуры.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700" y="731573"/>
            <a:ext cx="550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25000"/>
                  </a:schemeClr>
                </a:solidFill>
                <a:latin typeface="Palatino Linotype" pitchFamily="18" charset="0"/>
                <a:cs typeface="Times New Roman" pitchFamily="18" charset="0"/>
              </a:rPr>
              <a:t>Расходы на культуру</a:t>
            </a:r>
            <a:endParaRPr lang="ru-RU" sz="2800" b="1" i="1" dirty="0">
              <a:solidFill>
                <a:schemeClr val="tx2">
                  <a:lumMod val="25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ритулинаОА\Downloads\ЧЕРНЯНКА\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6780248"/>
            <a:ext cx="1862826" cy="2207793"/>
          </a:xfrm>
          <a:prstGeom prst="rect">
            <a:avLst/>
          </a:prstGeom>
          <a:noFill/>
        </p:spPr>
      </p:pic>
      <p:pic>
        <p:nvPicPr>
          <p:cNvPr id="2052" name="Picture 4" descr="C:\Users\ПритулинаОА\Downloads\ЧЕРНЯНКА\c2RlbGFub3VuYXMucnUvdXBsb2Fkcy8zLzAvMzA1MTM1MTI1NzU4Mi5qcGVnP19faWQ9MjQyNDU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4874" y="6780247"/>
            <a:ext cx="1890210" cy="2208245"/>
          </a:xfrm>
          <a:prstGeom prst="rect">
            <a:avLst/>
          </a:prstGeom>
          <a:noFill/>
        </p:spPr>
      </p:pic>
      <p:pic>
        <p:nvPicPr>
          <p:cNvPr id="2053" name="Picture 5" descr="C:\Users\ПритулинаОА\Downloads\ЧЕРНЯНКА\i4E42BE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3097" y="6684236"/>
            <a:ext cx="2428875" cy="2208245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260648" y="1475656"/>
          <a:ext cx="352839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791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274" y="395536"/>
            <a:ext cx="6346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 бюджета на социальную политику нацелены на формирование эффективной системы социальной поддержки и социального обслуживания граждан, проживающих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Чернянском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районе, повышение качества и доступности оказываемых населению государственных и социальных услуг.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Наибольший объем средств районного бюджета в этой сфере  направляется на предоставление  мер социальной  поддержки, доплат к пенсиям. В трехлетнем периоде планируется устойчивый рост бюджетных расходов на социальную политику.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3096" y="3035829"/>
            <a:ext cx="23762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систему социального обслуживания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 включены следующие  муниципальные учреждения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Чернянский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дом милосердия;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Комплексный центр социального обслуживания населения,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включающй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службы социальной помощи на дому, срочной помощи, социально-медицинской помощи;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Реабилитационный центр для несовершеннолетних, попавших в трудную жизненную ситуацию.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88640" y="3203848"/>
          <a:ext cx="40862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162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5193909"/>
              </p:ext>
            </p:extLst>
          </p:nvPr>
        </p:nvGraphicFramePr>
        <p:xfrm>
          <a:off x="-3" y="1907704"/>
          <a:ext cx="6858002" cy="723629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617381"/>
                <a:gridCol w="870345"/>
                <a:gridCol w="790092"/>
                <a:gridCol w="790092"/>
                <a:gridCol w="790092"/>
              </a:tblGrid>
              <a:tr h="1667424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меры социальной поддержки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 за 2016 год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2018 год</a:t>
                      </a:r>
                      <a:endParaRPr lang="ru-RU" sz="1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2019 год</a:t>
                      </a:r>
                      <a:endParaRPr lang="ru-RU" sz="1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7446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мер социальной поддержки ветеранам труда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13553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14190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14756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15342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7446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мер социальной поддержки тружеников тыла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135984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мер социальной поддержки реабилитированных и лиц, признанных пострадавшими от политических репрессий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166742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ежемесячное материальное обеспечение участников разминирования территории и объектов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период 1943-1950 годов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105225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Ежегодная денежная выплата лицам, награжденным нагрудном знаком «Почетный донор России»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1432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1516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1516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1516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2656" y="251520"/>
            <a:ext cx="6156684" cy="138499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Palatino Linotype" pitchFamily="18" charset="0"/>
                <a:cs typeface="Times New Roman" pitchFamily="18" charset="0"/>
              </a:rPr>
              <a:t>Меры социальной поддержки, оказываемые отдельным категориям граждан</a:t>
            </a:r>
            <a:endParaRPr lang="ru-RU" sz="2800" b="1" i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5224" y="1547664"/>
            <a:ext cx="1134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6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6857999" cy="91440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476222"/>
                <a:gridCol w="1011504"/>
                <a:gridCol w="790091"/>
                <a:gridCol w="790091"/>
                <a:gridCol w="790091"/>
              </a:tblGrid>
              <a:tr h="2159033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меры социальной поддержки</a:t>
                      </a:r>
                      <a:endParaRPr lang="ru-RU" sz="1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 за 2016 год</a:t>
                      </a:r>
                      <a:endParaRPr lang="ru-RU" sz="1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2017 год</a:t>
                      </a:r>
                      <a:endParaRPr lang="ru-RU" sz="1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2018 год</a:t>
                      </a:r>
                      <a:endParaRPr lang="ru-RU" sz="1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2019 год</a:t>
                      </a:r>
                      <a:endParaRPr lang="ru-RU" sz="1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27607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Оплата жилищно-коммунальных услуг ветеранам и гражданам, подвергшимся воздействию радиации вследствие радиационных аварий</a:t>
                      </a:r>
                      <a:endParaRPr lang="ru-RU" sz="1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46247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40293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40293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40288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2159033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гражданам адресных субсидий на оплату жилого помещения и коммунальных услуг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1647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1775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1794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1866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2065161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 лицам, родившимся в период с 22 июня 1923 года по 3 сентября 1645 года (Дети войны)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4144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4133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4248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4466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6664305"/>
              </p:ext>
            </p:extLst>
          </p:nvPr>
        </p:nvGraphicFramePr>
        <p:xfrm>
          <a:off x="0" y="1379952"/>
          <a:ext cx="6858000" cy="776404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813995"/>
                <a:gridCol w="754300"/>
                <a:gridCol w="763235"/>
                <a:gridCol w="763235"/>
                <a:gridCol w="763235"/>
              </a:tblGrid>
              <a:tr h="1399035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меры социальной поддержки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2017 </a:t>
                      </a: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2018 год</a:t>
                      </a:r>
                      <a:endParaRPr lang="ru-RU" sz="1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2019 год</a:t>
                      </a:r>
                      <a:endParaRPr lang="ru-RU" sz="1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496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Ежемесячное пособие на ребенка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12110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13992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14827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12356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8327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ЕДВ, назначаемая в случае рождения третьего ребенка или последующих детей до достижения ребенком возраста трех лет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7938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26133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16832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17505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06593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Выплата пособий при рождении ребенка гражданам, не подлежащим обязательному  социальному страхованию на случай временной нетрудоспособности и в связи с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материнством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991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1111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8736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8656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272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Выплата единовременного пособия при передаче ребенка на воспитание в семью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995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Выплата пособий гражданам, являющихся усыновителями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4743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5359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5801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6034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326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Выплата пособий по уходу за ребенком до достижения им возраста 1,5 лет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9857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8700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8736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8656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995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мер социальной поддержки многодетных семей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9035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10379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10847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11860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1078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социальную поддержку детей-сирот и детей, оставшихся без попечения родителей, в части оплаты за содержание жилых помещений и капитальный ремонт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496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65263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66131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66397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65524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6652" y="443541"/>
            <a:ext cx="6156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Palatino Linotype" pitchFamily="18" charset="0"/>
                <a:cs typeface="Times New Roman" pitchFamily="18" charset="0"/>
              </a:rPr>
              <a:t>Расходы на охрану семьи и детства</a:t>
            </a:r>
            <a:endParaRPr lang="ru-RU" sz="2800" b="1" i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1248" y="899592"/>
            <a:ext cx="91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7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694" y="2651787"/>
            <a:ext cx="36974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Одним из направлений реализации стратегической цели развития района является создание условий для развития массового спорта с целью пропаганды здорового образа жизни среди населения района и дальнейшее совершенствование системы подготовки спортсменов высокого уровня.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Формирование здорового образа жизни населения, повышение социальной активности, продление жизни,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стратегическая задача развития физической культурой и спорта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Чернянском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8671" y="347533"/>
            <a:ext cx="4253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rgbClr val="920000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920000"/>
                </a:solidFill>
                <a:latin typeface="Palatino Linotype" pitchFamily="18" charset="0"/>
                <a:cs typeface="Times New Roman" pitchFamily="18" charset="0"/>
              </a:rPr>
              <a:t>Расходы районного бюджета в </a:t>
            </a:r>
            <a:r>
              <a:rPr lang="ru-RU" sz="2400" b="1" i="1" dirty="0" smtClean="0">
                <a:solidFill>
                  <a:srgbClr val="920000"/>
                </a:solidFill>
                <a:latin typeface="Palatino Linotype" pitchFamily="18" charset="0"/>
                <a:cs typeface="Times New Roman" pitchFamily="18" charset="0"/>
              </a:rPr>
              <a:t>2016 </a:t>
            </a:r>
            <a:r>
              <a:rPr lang="ru-RU" sz="2400" b="1" i="1" dirty="0" smtClean="0">
                <a:solidFill>
                  <a:srgbClr val="920000"/>
                </a:solidFill>
                <a:latin typeface="Palatino Linotype" pitchFamily="18" charset="0"/>
                <a:cs typeface="Times New Roman" pitchFamily="18" charset="0"/>
              </a:rPr>
              <a:t>году на физическую культуру и </a:t>
            </a:r>
          </a:p>
          <a:p>
            <a:pPr algn="ctr"/>
            <a:r>
              <a:rPr lang="ru-RU" sz="2400" b="1" i="1" dirty="0" smtClean="0">
                <a:solidFill>
                  <a:srgbClr val="920000"/>
                </a:solidFill>
                <a:latin typeface="Palatino Linotype" pitchFamily="18" charset="0"/>
                <a:cs typeface="Times New Roman" pitchFamily="18" charset="0"/>
              </a:rPr>
              <a:t>спорт</a:t>
            </a:r>
            <a:endParaRPr lang="ru-RU" sz="2400" b="1" i="1" dirty="0">
              <a:solidFill>
                <a:srgbClr val="920000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164.uralschool.ru/images/O32ddbb28f01c2618cbc21f27a7e8029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1169" y="251520"/>
            <a:ext cx="178953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ритулинаОА\Downloads\ЧЕРНЯНКА\78420_209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170" y="2363755"/>
            <a:ext cx="1803725" cy="2136412"/>
          </a:xfrm>
          <a:prstGeom prst="rect">
            <a:avLst/>
          </a:prstGeom>
          <a:noFill/>
        </p:spPr>
      </p:pic>
      <p:pic>
        <p:nvPicPr>
          <p:cNvPr id="1030" name="Picture 6" descr="C:\Users\ПритулинаОА\Downloads\ЧЕРНЯНКА\f_c2RlbGFub3VuYXMucnUvaS9kLzMvZDNkM0xuTmtaV3hoYm05MWJtRnpMbkoxTDNWd2JHOWhaSE12TVM4ekx6RXpOakV6TnpZek1UYzBOalV1YW5CbFp3PT0uanBnP19faWQ9NDU2NjU=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1168" y="4668012"/>
            <a:ext cx="1777380" cy="2112235"/>
          </a:xfrm>
          <a:prstGeom prst="rect">
            <a:avLst/>
          </a:prstGeom>
          <a:noFill/>
        </p:spPr>
      </p:pic>
      <p:pic>
        <p:nvPicPr>
          <p:cNvPr id="1031" name="Picture 7" descr="C:\Users\ПритулинаОА\Downloads\ЧЕРНЯНКА\images_26337_58_2633758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1168" y="6972267"/>
            <a:ext cx="1782198" cy="1920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41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030" y="1240192"/>
            <a:ext cx="5786928" cy="629920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Бюджетная роспись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документ, который составляется и ведется главным распорядителем бюджетных средств и главным администратором источников финансирования дефицита бюджета в целях исполнения бюджета по расходам и источникам финансирования дефицита бюджета.</a:t>
            </a:r>
          </a:p>
          <a:p>
            <a:pPr algn="just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денежные средства, предусмотренные законом (решением) о бюджете, направленные на различные виды расходов.</a:t>
            </a:r>
          </a:p>
          <a:p>
            <a:pPr algn="just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Бюджетные обязательства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обязательства, предусмотренные законом (решением) о бюджете, подлежащие исполнению в соответствующем финансовом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664" y="251520"/>
            <a:ext cx="6156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Palatino Linotype" pitchFamily="18" charset="0"/>
                <a:cs typeface="Times New Roman" pitchFamily="18" charset="0"/>
              </a:rPr>
              <a:t>Формирование средств  </a:t>
            </a:r>
          </a:p>
          <a:p>
            <a:pPr algn="ctr"/>
            <a:r>
              <a:rPr lang="ru-RU" sz="2800" b="1" i="1" dirty="0" smtClean="0">
                <a:latin typeface="Palatino Linotype" pitchFamily="18" charset="0"/>
                <a:cs typeface="Times New Roman" pitchFamily="18" charset="0"/>
              </a:rPr>
              <a:t>дорожного фонда </a:t>
            </a:r>
          </a:p>
          <a:p>
            <a:pPr algn="ctr"/>
            <a:r>
              <a:rPr lang="ru-RU" sz="2800" b="1" i="1" dirty="0" err="1" smtClean="0">
                <a:latin typeface="Palatino Linotype" pitchFamily="18" charset="0"/>
                <a:cs typeface="Times New Roman" pitchFamily="18" charset="0"/>
              </a:rPr>
              <a:t>Чернянского</a:t>
            </a:r>
            <a:r>
              <a:rPr lang="ru-RU" sz="2800" b="1" i="1" dirty="0" smtClean="0">
                <a:latin typeface="Palatino Linotype" pitchFamily="18" charset="0"/>
                <a:cs typeface="Times New Roman" pitchFamily="18" charset="0"/>
              </a:rPr>
              <a:t> района</a:t>
            </a:r>
            <a:endParaRPr lang="ru-RU" sz="2800" b="1" i="1" dirty="0"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90038"/>
              </p:ext>
            </p:extLst>
          </p:nvPr>
        </p:nvGraphicFramePr>
        <p:xfrm>
          <a:off x="0" y="1835696"/>
          <a:ext cx="6858001" cy="709227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56992"/>
                <a:gridCol w="1030896"/>
                <a:gridCol w="823371"/>
                <a:gridCol w="823371"/>
                <a:gridCol w="823371"/>
              </a:tblGrid>
              <a:tr h="1340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Наименование показателей</a:t>
                      </a: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2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2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21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21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60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1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18827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18196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18256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18142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563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 дизельное топливо, моторные масла для дизельных  и карбюраторных (инжекторных) двигателей, производимые на территории Российской Федерации, в части, подлежащей зачислению в бюджеты субъектов Российской Федерации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18827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12494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12297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12183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317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источники поступлений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5702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5959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5959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31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21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8150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18196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18256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18142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934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автомобильных 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дорог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4166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9802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10576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10462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27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 автомобильных дорог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3984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6704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5872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5872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743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Реконструкция и строительство дорог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1690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1808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1808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61248" y="1403648"/>
            <a:ext cx="1196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2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56" y="3491880"/>
            <a:ext cx="6311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Основной целью реализации жилищно-коммунальной политики является создание условий для комплексного развития жилищной сферы, повышение доступности жилья и обеспечения качественными жилищно-коммунальными услугами населения района.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Жилищная политика района направлена на создание условий для обеспечения всех категорий населения доступным, качественным и благоустроенным жильем. В районе разработаны и реализуются мероприятия, направленные на создание оптимальных условий для развития жилищного строительства, и в первую очередь для строительства индивидуального жилья, которое определено как приоритетное.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img01.rl0.ru/pgc/432x288/5088cebd-28f3-8f0e-28f3-8f01fc13dd7d.photo.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966" y="0"/>
            <a:ext cx="2570034" cy="264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664" y="899592"/>
            <a:ext cx="32993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Расходы районного бюджета на жилищно-коммунальное хозяйство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3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48" y="395536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Исполнение районного бюджета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разрезе муниципальных  программ Чернянского района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7979892"/>
              </p:ext>
            </p:extLst>
          </p:nvPr>
        </p:nvGraphicFramePr>
        <p:xfrm>
          <a:off x="0" y="1403649"/>
          <a:ext cx="6813376" cy="762377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18976"/>
                <a:gridCol w="868781"/>
                <a:gridCol w="801951"/>
                <a:gridCol w="623668"/>
              </a:tblGrid>
              <a:tr h="32566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 рублей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7390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 2016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2016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2566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  ВСЕГО: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891636,1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853315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84557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 Обеспечение безопасности жизнедеятельности населения и территории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Чернянского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Белгородской области на 2015-2020 г»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4989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4987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84557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2.Развитие экономического потенциала и формирование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благоприятного предпринимательского климата в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Чернянском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 Белгородской области на 2015-2020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8091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8091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84557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3.Обеспечение комфортным и доступным жильем, коммунальными услугами  жителей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Чернянского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Белгородской области на 2015-2020 годы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28596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28591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84557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 Совершенствование и развитие транспортной системы и дорожной сети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Чернянского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Белгородской области на 2015-2020 годы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24991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14313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3290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 Развитие образования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Чернянского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Белгородской области на 2015-2020 годы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553156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539755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97,6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6060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 Развитие и сохранение культуры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Чернянского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Белгородской области на 2015-2020 годы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27348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57337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209,7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6060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7.Социальная поддержка граждан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Чернянском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 Белгородской области на 2015-2020 годы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175940,1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164718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93,6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72570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8.Развитие физической культуры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спорта в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Чернянском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 Белгородской области на 2015-2020 годы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38525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35523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92,2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03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645481"/>
          <a:ext cx="6858001" cy="749851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826650"/>
                <a:gridCol w="936963"/>
                <a:gridCol w="1047194"/>
                <a:gridCol w="1047194"/>
              </a:tblGrid>
              <a:tr h="35106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 рублей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51062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510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  ВСЕГО: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951682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953239,4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984981,4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02127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 Обеспечение безопасности жизнедеятельности населения и территории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Чернянского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Белгородской области на 2015-2020 г»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02127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2.Развитие экономического потенциала и формирование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благоприятного предпринимательского климата в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Чернянском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 Белгородской области на 2015-2020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4869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4869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4869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02127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3.Обеспечение комфортным и доступным жильем, коммунальными услугами  жителей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Чернянского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Белгородской области на 2015-2020 годы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26971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31927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27647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85923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 Совершенствование и развитие транспортной системы и дорожной сети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Чернянского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Белгородской области на 2015-2020 годы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24946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25006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24892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7446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 Развитие образования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Чернянского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Белгородской области на 2015-2020 годы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571442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290050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622801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7446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 Развитие и сохранение культуры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Чернянского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Белгородской области на 2015-2020 годы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61560,6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61547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61547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1135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7.Социальная поддержка граждан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Чернянском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 Белгородской области на 2015-2020 годы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188846,4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189793,4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192161,4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0829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8.Развитие физической культуры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спорта в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Чернянском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 Белгородской области на 2015-2020 годы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68139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45139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46139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0648" y="395536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Районный бюджет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2017 год и плановый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годы в разрезе муниципальных  программ Чернянского района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11560"/>
            <a:ext cx="6669360" cy="1115618"/>
          </a:xfrm>
        </p:spPr>
        <p:txBody>
          <a:bodyPr>
            <a:noAutofit/>
          </a:bodyPr>
          <a:lstStyle/>
          <a:p>
            <a:pPr algn="ctr"/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 программа 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«Обеспечение безопасности жизнедеятельности населения и территорий 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Белгородской области на 2015-2020 годы»</a:t>
            </a:r>
            <a:endParaRPr lang="ru-RU" sz="2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8680" y="1835696"/>
            <a:ext cx="5994666" cy="97687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района ( в лице отдела по взаимодействию с правоохранительными, судебными и контрольно-надзорными органами и СМИ)</a:t>
            </a:r>
            <a:endParaRPr lang="ru-RU" sz="1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2656" y="2987824"/>
            <a:ext cx="6318702" cy="609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ЦЕЛИ РЕАЛИЗАЦИИ МУНИЦИПАЛЬНОЙ ПРОГРАММЫ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4704" y="3635896"/>
            <a:ext cx="5778642" cy="8305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Повышение уровня безопасности жизнедеятельности населения и территорий </a:t>
            </a:r>
            <a:r>
              <a:rPr lang="ru-RU" dirty="0" err="1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6672" y="5004048"/>
            <a:ext cx="2376264" cy="76808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93096" y="5076056"/>
            <a:ext cx="1967925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индикаторы: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28800" y="4716016"/>
            <a:ext cx="378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356992" y="4499992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28800" y="4716016"/>
            <a:ext cx="0" cy="269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373216" y="4716016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356992" y="2843808"/>
            <a:ext cx="0" cy="175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3645024" y="6084168"/>
            <a:ext cx="3024336" cy="8360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Удовлетворенность населения района безопасностью жизни в процентах.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645024" y="6948264"/>
            <a:ext cx="3024336" cy="6975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Снижение экономического ущерба от пожаров в процентах.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645024" y="7668344"/>
            <a:ext cx="3024336" cy="6357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Снижение числе преступлений совершивших несовершеннолетними и при их участии в единицах.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645024" y="8286744"/>
            <a:ext cx="3018826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Провести профилактические мероприятия, направленные на снижение количества состоящих на учете в комиссии КДН и ЗП подростков в процентах.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0" y="6084168"/>
            <a:ext cx="3294366" cy="9874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удовлетворенности населения района безопасностью жизни до 65 процентов.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0" y="7092280"/>
            <a:ext cx="3294366" cy="6536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Снижение экономического ущерба от пожаров до 2,5 процентов.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0" y="7740352"/>
            <a:ext cx="3294366" cy="6269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Снижение числе преступлений совершивших несовершеннолетними и при их участии до 8 единиц.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0" y="8381995"/>
            <a:ext cx="3294366" cy="7620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профилактических мероприятий, направленных на снижение количества состоящих на учете в комиссии КДН и ЗП подростков до 50 процентов.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7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640" y="251520"/>
            <a:ext cx="6669360" cy="86409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 программа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«Развитие экономического потенциала и формирование благоприятного предпринимательского климата в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Чернянском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районе Белгородской области на 2015-2020 годы»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676" y="1211628"/>
            <a:ext cx="5994666" cy="76808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Администрация муниципального района «</a:t>
            </a:r>
            <a:r>
              <a:rPr lang="ru-RU" sz="1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Чернянский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район» ( в лице экономического управления)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748" y="2154967"/>
            <a:ext cx="6318702" cy="609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ЦЕЛИ РЕАЛИЗАЦИИ МУНИЦИПАЛЬНОЙ  ПРОГРАММЫ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4694" y="2652972"/>
            <a:ext cx="5778642" cy="114990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увеличения экономического потенциала </a:t>
            </a:r>
            <a:r>
              <a:rPr lang="ru-RU" dirty="0" err="1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района и формирование благоприятного предпринимательского климата. </a:t>
            </a:r>
            <a:endParaRPr lang="ru-RU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805" y="4278476"/>
            <a:ext cx="2376264" cy="76808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7103" y="4278476"/>
            <a:ext cx="1967925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индикаторы: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92796" y="4025020"/>
            <a:ext cx="378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374994" y="3803917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92796" y="4009436"/>
            <a:ext cx="0" cy="269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373216" y="4009440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382664" y="1979714"/>
            <a:ext cx="0" cy="175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3645024" y="4888078"/>
            <a:ext cx="3132348" cy="12079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Охват кредитования личных подсобных и крестьянских (фермерских) хозяйств, осуществивших создание и развитие своих хозяйств с помощью государственной поддержки, повышение уровня жизни сельского населения в процентах.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645024" y="6096011"/>
            <a:ext cx="3132348" cy="1143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Облесение эрозионно-опасных участков, деградированных и малопродуктивных угодий    и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водоохранных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зон водных объектов на территории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на площади в га.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645024" y="7311200"/>
            <a:ext cx="3132348" cy="8386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Количество туристов, посетивших район в человеках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0629" y="5024750"/>
            <a:ext cx="3483387" cy="11665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Увеличение до 12% охвата кредитования личных подсобных и крестьянских (фермерских) хозяйств, осуществивших создание и развитие своих хозяйств с помощью государственной поддержки, повышение уровня жизни сельского населения.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7133" y="6191263"/>
            <a:ext cx="3485477" cy="10477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Увеличения облесения эрозионно-опасных участков, деградированных и малопродуктивных угодий    и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водоохранных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зон водных объектов на территории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на площади до 1984 га.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7133" y="7239020"/>
            <a:ext cx="3475718" cy="8131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туристов, посетивших район до 47,7 тыс. человек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8297" y="8124395"/>
            <a:ext cx="3475718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 доли налоговых поступлений от субъектов малого и среднего предпринимательства в общей сумме налоговых доходов консолидированного бюджета до 25%.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645024" y="8149848"/>
            <a:ext cx="3132348" cy="838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Доля налоговых поступлений от субъектов малого и среднего предпринимательства в общей сумме налоговых доходов консолидированного бюджета в процентах.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0648" y="1"/>
            <a:ext cx="6336703" cy="101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 «Обеспечение комфортным и доступным жильем, коммунальными услугами жителей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 Белгородской области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2015-2020 годы»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2676" y="1019604"/>
            <a:ext cx="5994666" cy="79012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Администрация муниципального района «</a:t>
            </a:r>
            <a:r>
              <a:rPr lang="ru-RU" sz="1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Чернянский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район», в лице управления строительства, транспорта, связи и ЖКХ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658" y="1877616"/>
            <a:ext cx="6318702" cy="609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ЦЕЛИ РЕАЛИЗАЦИИ МУНИЦИПАЛЬНОЙ ПРОГРАММЫ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2676" y="2494633"/>
            <a:ext cx="5994666" cy="9433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комплексного развития жилищной сферы, повышения доступности жилья и обеспечения качественными жилищно-коммунальными услугами жителей </a:t>
            </a:r>
            <a:r>
              <a:rPr lang="ru-RU" sz="1600" dirty="0" err="1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60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1600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0932" y="3905164"/>
            <a:ext cx="2580026" cy="76808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25306" y="3880181"/>
            <a:ext cx="1967925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индикаторы: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2157" y="4673250"/>
            <a:ext cx="3269319" cy="7207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ввода в эксплуатацию жилых домов за счет всех источников финансирования 108,0 тыс. кв. метров общей площади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0711" y="6000761"/>
            <a:ext cx="3267230" cy="9525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семей, имеющих возможность приобрести жилье, соответствующее стандартам обеспечения жилыми помещениями, с помощью собственных и заемных средств, до 15%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0712" y="6953269"/>
            <a:ext cx="3276417" cy="8424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освещенных улиц, проездов, в населенных пунктах до 95%.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71000" y="3659076"/>
            <a:ext cx="37382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45391" y="3437973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445391" y="1691681"/>
            <a:ext cx="0" cy="166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71000" y="3659078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09268" y="3639622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3733757" y="4518513"/>
            <a:ext cx="3024336" cy="6295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Ввод в эксплуатацию жилых домов за счет всех источников финансирования в тыс. кв. метров общей площади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733757" y="5148066"/>
            <a:ext cx="3024336" cy="6575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Обеспечение населения жильем – в кв. метров на одного жителя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42692" y="5799041"/>
            <a:ext cx="3024336" cy="9637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Доля семей, имеющих возможность приобрести жилье, соответствующее стандартам обеспечения жилыми помещениями, с помощью собственных и заемных средств, в процентах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733008" y="6762767"/>
            <a:ext cx="3024336" cy="681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Доля освещенных улиц, проездов, в населенных пунктах в процентах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696893" y="7524772"/>
            <a:ext cx="3024336" cy="1150707"/>
          </a:xfrm>
          <a:prstGeom prst="roundRect">
            <a:avLst>
              <a:gd name="adj" fmla="val 1231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Эстетический облик, внешнее благоустройство, озеленение и санитарное состояние не менее 3 населенных пунктов Чернянского района ежегодно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60713" y="7810525"/>
            <a:ext cx="3274576" cy="7577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эстетического облика, внешнего благоустройства, озеленения и санитарного состояния не менее 3 населенных пунктов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ежегодно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6810" y="5393995"/>
            <a:ext cx="3283853" cy="6067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обеспечения населения жильем – не менее 31,6 кв. метров на одного жителя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6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0648" y="155511"/>
            <a:ext cx="6336704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 программа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района «Совершенствование  и развитие транспортной системы и дорожной сети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района  на 2015-2020 годы»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1887" y="1019604"/>
            <a:ext cx="5994666" cy="79012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Администрация муниципального района «</a:t>
            </a:r>
            <a:r>
              <a:rPr lang="ru-RU" sz="1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Чернянский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район», в лице управления строительства, транспорта, связи и ЖКХ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658" y="1877616"/>
            <a:ext cx="6318702" cy="609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ЦЕЛИ РЕАЛИЗАЦИИ МУНИЦИПАЛЬНОЙ  ПРОГРАММЫ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2676" y="2494632"/>
            <a:ext cx="5994666" cy="7332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устойчивого функционирования транспортной системы и дорожной сети </a:t>
            </a:r>
            <a:r>
              <a:rPr lang="ru-RU" sz="1400" dirty="0" err="1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40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района в соответствии с социально-экономическими потребностями населения</a:t>
            </a:r>
            <a:endParaRPr lang="ru-RU" sz="1400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7848" y="3750428"/>
            <a:ext cx="2580026" cy="76808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25306" y="3750428"/>
            <a:ext cx="1967925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индикаторы: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298" y="4518515"/>
            <a:ext cx="3256788" cy="128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автомобильных дорог местного значения, относящихся к улично-дорожной сети населенных пунктов района, отвечающих нормативным требованиям в общей протяженности автомобильных дорог, относящихся к улично-дорожной сети до 94.88 процентов.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300" y="5811056"/>
            <a:ext cx="3258707" cy="10652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густоты автомобильных дорог, относящихся к улично-дорожной сети населенных пунктов района с твердым покрытием на 1000 кв. км. территории до 332,65 км.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71000" y="3486339"/>
            <a:ext cx="37382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49930" y="3265236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445391" y="1691681"/>
            <a:ext cx="0" cy="166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75717" y="3488698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09268" y="3487486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3645024" y="4360029"/>
            <a:ext cx="3133192" cy="14390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Доля автомобильных дорог местного значения, относящихся к улично-дорожной сети населенных пунктов района, отвечающих нормативным требованиям в общей протяженности автомобильных дорог, относящихся к улично-дорожной сети в процентах.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645024" y="5811056"/>
            <a:ext cx="3122004" cy="10652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Густота автомобильных дорог, относящихся к улично-дорожной сети населенных пунктов района с твердым покрытием на 1000 кв. км.  в  км.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645024" y="6876257"/>
            <a:ext cx="3122004" cy="10295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Общая протяженность построенных автомобильных дорог местного значения, относящихся к улично-дорожной сети  населенных пунктов района и в микрорайонах массовой жилищной застройки в  км.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1031" y="7787171"/>
            <a:ext cx="3264055" cy="10660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 пассажирооборота транспортом общего пользования до 11,2 млн.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пасс.-км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18298" y="6876256"/>
            <a:ext cx="3264055" cy="9109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общей протяженности построенных автомобильных дорог местного значения, относящихся к улично-дорожной сети  населенных пунктов района и в микрорайонах массовой жилищной застройки на 14,636 км.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645024" y="7905776"/>
            <a:ext cx="3122004" cy="9474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Пассажирооборот транспортом общего пользования в млн.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пасс.-км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4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0648" y="155511"/>
            <a:ext cx="6336704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                                                                                                                                                                                     «Развитие образования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Белгородской области на 2015-2020 годы»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2676" y="1019605"/>
            <a:ext cx="5994666" cy="67207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 администрации муниципального района «</a:t>
            </a:r>
            <a:r>
              <a:rPr lang="ru-RU" sz="1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Чернянский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658" y="1877616"/>
            <a:ext cx="6318702" cy="609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ЦЕЛИ РЕАЛИЗАЦИИ  МУНИЦИПАЛЬНОЙ  ПРОГРАММЫ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2676" y="2494632"/>
            <a:ext cx="5994666" cy="9343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Повышение доступности, качества и эффективности муниципальной системы образования, соответствующей требованиям инновационного развития экономики и современным потребностям граждан </a:t>
            </a:r>
            <a:r>
              <a:rPr lang="ru-RU" sz="1400" dirty="0" err="1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40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района Белгородской области </a:t>
            </a:r>
            <a:endParaRPr lang="ru-RU" sz="1400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7848" y="3750430"/>
            <a:ext cx="2580026" cy="53582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результаты: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25306" y="3750430"/>
            <a:ext cx="1967925" cy="44056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индикаторы: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4635" y="4379979"/>
            <a:ext cx="3364280" cy="9578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детей, зарегистрированных на получение услуг дошкольного образования и не обеспеченных данными услугами, в общей численности детей дошкольного возраста 0% в 2020 году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4635" y="5340085"/>
            <a:ext cx="3364280" cy="6720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обучающихся в современных условиях, соответствующих требованиям федеральных государственных образовательных стандартов к 2020 году – 100 %.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71000" y="3486339"/>
            <a:ext cx="37382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49930" y="3265236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445391" y="1691681"/>
            <a:ext cx="0" cy="166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75717" y="3488698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09268" y="3487486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3645024" y="4190997"/>
            <a:ext cx="3133192" cy="1143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Дети, зарегистрированные на получение услуг дошкольного образования и не обеспеченных данными услугами, в общей численности детей дошкольного возраста в процентах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645024" y="5340087"/>
            <a:ext cx="3122004" cy="7146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Обучающиеся в современных условиях, соответствующих требованиям федеральных государственных образовательных стандартов в процентах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643314" y="6000762"/>
            <a:ext cx="3122004" cy="7075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Дети, охваченные дополнительными образовательными программами, в общей численности детей и молодежи в возрасте от 5 до 18 лет в процентах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4635" y="6780247"/>
            <a:ext cx="3322295" cy="10317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детей, охваченных организованным отдыхом и оздоровлением в учреждениях, подведомственных управлению образования к 2020 году – 97%. 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34634" y="6012162"/>
            <a:ext cx="3348372" cy="7969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детей, охваченных дополнительными образовательными программами, в общей численности детей и молодежи в возрасте от 5 до 18 лет к 2020 году – 91%.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643314" y="6762765"/>
            <a:ext cx="3122004" cy="8412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Дети, охваченные организованным отдыхом и оздоровлением в учреждениях, подведомственных управлению образования в процентах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4634" y="7740352"/>
            <a:ext cx="3348372" cy="10827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педагогических и руководящих работников образовательных организаций, прошедших повышение квалификации для работы в соответствии с федеральными образовательными стандартами общего образования – 100%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63719" y="7644341"/>
            <a:ext cx="3122004" cy="12481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Педагогические и руководящие работники образовательных организаций, прошедших повышение квалификации для работы в соответствии с федеральными образовательными стандартами общего образования  в процентах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7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8285" y="155511"/>
            <a:ext cx="582930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 программа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района  «Развитие и сохранение культуры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района Белгородской области на 2015-2020 годы»»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2676" y="1019605"/>
            <a:ext cx="5994666" cy="67207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Управление культуры администрации муниципального района «</a:t>
            </a:r>
            <a:r>
              <a:rPr lang="ru-RU" sz="1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Чернянский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646" y="1877616"/>
            <a:ext cx="6426714" cy="609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ЦЕЛИ РЕАЛИЗАЦИИ МУНИЦИПАЛЬНОЙ ПРОГРАММЫ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664" y="2487217"/>
            <a:ext cx="6102678" cy="7332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комплексного развития  культурного потенциала, сохранения культурного наследия и гармонизации культурной жизни населения </a:t>
            </a:r>
            <a:r>
              <a:rPr lang="ru-RU" sz="1500" dirty="0" err="1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50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1500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7848" y="3750428"/>
            <a:ext cx="2580026" cy="76808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25306" y="3750428"/>
            <a:ext cx="1967925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индикаторы: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629" y="4518515"/>
            <a:ext cx="3510389" cy="1038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посещений муниципальных библиотек района на 1000 человек населения до 7500 единиц к 2020 году.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71000" y="3486339"/>
            <a:ext cx="37382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49930" y="3265236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445391" y="1691681"/>
            <a:ext cx="0" cy="166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75717" y="3488698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09268" y="3487486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3699031" y="4360029"/>
            <a:ext cx="3067910" cy="8840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посещений муниципальных библиотек района на 1000 человек населения  единиц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699030" y="5244077"/>
            <a:ext cx="3073592" cy="11521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посещений музеев на 1000 человек населения  единиц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0630" y="6604253"/>
            <a:ext cx="3510389" cy="12143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удельного веса населения, участвующего в платных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мероприятиях, проводимых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культурно-досуговыми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учреждениями района, в общей численности населения до 590 % к 2020 году.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0630" y="5558849"/>
            <a:ext cx="3510389" cy="10293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посещений музеев на 1000 человек населения до 1968 единиц к 2020 году.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699030" y="6396204"/>
            <a:ext cx="3073592" cy="10561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удельного веса населения, участвующего в платных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мероприятиях, проводимых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культурно-досуговыми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учреждениями района, в общей численности населения в процентах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628" y="7818641"/>
            <a:ext cx="3510390" cy="11669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уровня удовлетворенности населения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качеством предоставления муниципальных услуг в сфере культуры до 88 % к 2020 году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99031" y="7452320"/>
            <a:ext cx="3067910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уровня удовлетворенности населения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качеством предоставления муниципальных услуг в сфере культуры  в процентах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3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030" y="1240192"/>
            <a:ext cx="5786928" cy="629920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Бюджетный кредит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денежные средства, предоставляемые одним бюджетом другому бюджету или юридическому лицу на определенный срок на возвратной и платной основах.</a:t>
            </a:r>
          </a:p>
          <a:p>
            <a:pPr algn="just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орган государственной власти или орган местного самоуправления, имеющие право распределять бюджетные ассигнования между подведомственными получателям бюджетных средств.</a:t>
            </a:r>
          </a:p>
          <a:p>
            <a:pPr algn="just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сумма, на которую расходы бюджета превышают доходы бюджета в определенный период.</a:t>
            </a:r>
          </a:p>
          <a:p>
            <a:pPr algn="just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уплаченные физическими и юридическими лицами налоги, рентные платежи, штрафы и средства финансовой помощи из других бюджетов, безвозмездные поступления от юридических лиц.</a:t>
            </a:r>
          </a:p>
          <a:p>
            <a:pPr>
              <a:buNone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8285" y="155511"/>
            <a:ext cx="582930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 программа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района «Социальная поддержка граждан 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Чернянском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районе Белгородской области на 2015-2020 годы»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2676" y="1019605"/>
            <a:ext cx="5994666" cy="67207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Управление социальной защиты населения администрации муниципального района «</a:t>
            </a:r>
            <a:r>
              <a:rPr lang="ru-RU" sz="1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Чернянс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кий район»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646" y="1877617"/>
            <a:ext cx="6426714" cy="48613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ЦЕЛИ РЕАЛИЗАЦИИ МУНИЦИПАЛЬНОЙ  ПРОГРАММЫ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6652" y="2363755"/>
            <a:ext cx="6264696" cy="90147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роста благосостояния граждан – получателей мер социальной поддержки, повышение доступности и качества социального обслуживания населения</a:t>
            </a:r>
            <a:endParaRPr lang="ru-RU" sz="1500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7848" y="3750428"/>
            <a:ext cx="2580026" cy="76808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25306" y="3750428"/>
            <a:ext cx="1967925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индикаторы: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499992"/>
            <a:ext cx="3510389" cy="9175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доли граждан, получающих меры социальной поддержки, от общей численности граждан, обратившихся за получением мер социальной поддержки, на уровне 100 процентов ежегодно.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71000" y="3486339"/>
            <a:ext cx="37382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49930" y="3265236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445391" y="1691681"/>
            <a:ext cx="0" cy="166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75717" y="3488698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09268" y="3487486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3790090" y="4355976"/>
            <a:ext cx="306791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доли граждан, получающих меры социальной поддержки, от общей численности граждан, обратившихся за получением мер социальной поддержки, в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процентах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84408" y="5292080"/>
            <a:ext cx="3073592" cy="10829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доли граждан, получивших социальные услуги в учреждениях социального обслуживания населения, в общем числе граждан, обратившихся за получением социальных услуг в процентах.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0" y="6516216"/>
            <a:ext cx="3510389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переданных на воспитание в семьи детей-сирот, детей, оставшихся без попечения родителей, в общей численности детей до 83,8 процентов.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0" y="5436096"/>
            <a:ext cx="3510389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доли граждан, получивших социальные услуги в учреждениях социального обслуживания населения, в общем числе граждан, обратившихся за получением социальных услуг на уровне 100 процентов ежегодно.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784408" y="6372200"/>
            <a:ext cx="3073592" cy="8569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переданных на воспитание в семьи детей-сирот, детей, оставшихся без попечения родителей, в общей численности детей в процентах.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90090" y="7236296"/>
            <a:ext cx="3067910" cy="9601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Достижение  соотношения средней заработной платы социальных работников учреждений социальной защиты населения к средней заработной плате в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Чернянском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районе – в  процентах.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0" y="7524328"/>
            <a:ext cx="3510390" cy="9572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Достижение  соотношения средней заработной платы социальных работников учреждений социальной защиты населения к средней заработной плате в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Чернянском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районе – 100 процентов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2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0648" y="155511"/>
            <a:ext cx="6408711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района «Развитие физической культуры и спорта 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Чернянском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районе Белгородской области на 2015-2020 годы 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2676" y="1019604"/>
            <a:ext cx="5994666" cy="79012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Администрация муниципального района «</a:t>
            </a:r>
            <a:r>
              <a:rPr lang="ru-RU" sz="1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Чернянский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район», в лице отдела по физической культуре и спорту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646" y="1877617"/>
            <a:ext cx="6426714" cy="48613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ЦЕЛИ РЕАЛИЗАЦИИ МУНИЦИПАЛЬНОЙ ПРОГРАММЫ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6652" y="2363755"/>
            <a:ext cx="6318702" cy="90147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Формирование культуры здорового образа жизни и массового привлечения различных социальных групп населения </a:t>
            </a:r>
            <a:r>
              <a:rPr lang="ru-RU" sz="1600" dirty="0" err="1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1600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района к систематическим занятиям физической культурой и спортом</a:t>
            </a:r>
            <a:endParaRPr lang="ru-RU" sz="1600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7848" y="3750428"/>
            <a:ext cx="2580026" cy="76808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25306" y="3750428"/>
            <a:ext cx="1967925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индикаторы: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629" y="4518516"/>
            <a:ext cx="3510389" cy="8215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регулярно занимающихся физической культурой и спортом до 32,8% в 2020 году.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71000" y="3486339"/>
            <a:ext cx="37382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49930" y="3265236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445391" y="1691681"/>
            <a:ext cx="0" cy="166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75717" y="3488698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09268" y="3487486"/>
            <a:ext cx="0" cy="2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3699031" y="4360029"/>
            <a:ext cx="3067910" cy="8840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регулярно занимающихся физической культурой и спортом в процентах.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699030" y="5217217"/>
            <a:ext cx="3073592" cy="10866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Привлечение к систематическим занятиям физической культурой и спортом и приобщение к здоровому образу жизни широкие массы населения  человек.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0630" y="6396204"/>
            <a:ext cx="3510389" cy="10333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молодых людей в возрасте от 14 до 30 лет, вовлеченных в общественную деятельность, до 69,2 процента от общего количества молодых людей в возрасте от  14 до 30 лет в районе в 2020 году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0630" y="5340087"/>
            <a:ext cx="3510389" cy="10561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Привлечение к систематическим занятиям физической культурой и спортом и приобщение к здоровому образу жизни широкие массы населения до 9000 человек в 2020 году.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699030" y="6303905"/>
            <a:ext cx="3073592" cy="8943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доли молодых людей в возрасте от 14 до 30 лет, вовлеченных в общественную деятельность, в процентах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0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8670" y="347532"/>
            <a:ext cx="5832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200" b="1" i="1" dirty="0" smtClean="0">
                <a:latin typeface="Times New Roman"/>
              </a:rPr>
              <a:t>Исполнение расходной части бюджета Чернянского района за </a:t>
            </a:r>
            <a:r>
              <a:rPr lang="ru-RU" sz="2200" b="1" i="1" dirty="0" smtClean="0">
                <a:latin typeface="Times New Roman"/>
              </a:rPr>
              <a:t>2016 </a:t>
            </a:r>
            <a:r>
              <a:rPr lang="ru-RU" sz="2200" b="1" i="1" dirty="0" smtClean="0">
                <a:latin typeface="Times New Roman"/>
              </a:rPr>
              <a:t>год</a:t>
            </a:r>
            <a:endParaRPr lang="ru-RU" sz="2200" b="1" i="1" dirty="0">
              <a:latin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7438107"/>
              </p:ext>
            </p:extLst>
          </p:nvPr>
        </p:nvGraphicFramePr>
        <p:xfrm>
          <a:off x="0" y="1115616"/>
          <a:ext cx="6857999" cy="826900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717032"/>
                <a:gridCol w="1571060"/>
                <a:gridCol w="1569907"/>
              </a:tblGrid>
              <a:tr h="1201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10411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по консолидированному 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бюджету, руб.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10411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районному 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бюджету, руб.</a:t>
                      </a:r>
                      <a:endParaRPr lang="ru-RU" sz="16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10411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545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</a:t>
                      </a:r>
                      <a:r>
                        <a:rPr lang="ru-RU" sz="16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.: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10411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1 099 698 903,22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1 040 862 044,68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919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10411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 128 280 036,86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80 336 099,83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919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10411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1 064 000,00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 1 064 000,00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48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 деятельность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10411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7 900 808,51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 4 398 134,27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919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10411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34 048 748,89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 34 048 748,89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583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10411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53 388 248,57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13 389 468,41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919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10411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 397 000,00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  397 000,00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919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10411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532 451 497,72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 531 912 103,18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919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10411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113 241 639,66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 75 699 864,42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919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 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10411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193 823 929,72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 193 823 929,72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919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10411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29 460 320,77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 29 460 320,77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919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10411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 400 000,00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  400 000,00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919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6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10411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5 242 672,52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 5 242 672,52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773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6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10411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1 099 698 903,22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 70 689 702,67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773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10411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10411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1 040 862 044,68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6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ChangeArrowheads="1"/>
          </p:cNvSpPr>
          <p:nvPr/>
        </p:nvSpPr>
        <p:spPr bwMode="auto">
          <a:xfrm>
            <a:off x="512676" y="251520"/>
            <a:ext cx="567063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Palatino Linotype" pitchFamily="18" charset="0"/>
                <a:cs typeface="Times New Roman" pitchFamily="18" charset="0"/>
              </a:rPr>
              <a:t>Формы межбюджетных отношений с  бюджетами сельских поселений </a:t>
            </a:r>
            <a:endParaRPr lang="ru-RU" sz="4400" i="1" dirty="0" smtClean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14300" y="4165601"/>
            <a:ext cx="1600200" cy="3094699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336699"/>
                </a:solidFill>
                <a:latin typeface="Times New Roman" pitchFamily="18" charset="0"/>
              </a:rPr>
              <a:t>Дотации на выравнивание бюджетной обеспеченности сельских и городского поселений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916832" y="4187957"/>
            <a:ext cx="1225302" cy="16256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336699"/>
                </a:solidFill>
                <a:latin typeface="Times New Roman" pitchFamily="18" charset="0"/>
              </a:rPr>
              <a:t>Субсидии</a:t>
            </a:r>
            <a:endParaRPr lang="ru-RU" sz="1800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99334" name="AutoShape 6"/>
          <p:cNvCxnSpPr>
            <a:cxnSpLocks noChangeShapeType="1"/>
            <a:stCxn id="99339" idx="0"/>
            <a:endCxn id="99332" idx="0"/>
          </p:cNvCxnSpPr>
          <p:nvPr/>
        </p:nvCxnSpPr>
        <p:spPr bwMode="auto">
          <a:xfrm flipH="1">
            <a:off x="914400" y="2235200"/>
            <a:ext cx="2457450" cy="19304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9335" name="AutoShape 7"/>
          <p:cNvCxnSpPr>
            <a:cxnSpLocks noChangeShapeType="1"/>
          </p:cNvCxnSpPr>
          <p:nvPr/>
        </p:nvCxnSpPr>
        <p:spPr bwMode="auto">
          <a:xfrm flipH="1">
            <a:off x="2348881" y="2171733"/>
            <a:ext cx="1058375" cy="19812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4941168" y="4187959"/>
            <a:ext cx="1916832" cy="1750549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336699"/>
                </a:solidFill>
                <a:latin typeface="Times New Roman" pitchFamily="18" charset="0"/>
              </a:rPr>
              <a:t>Иные межбюджетные трансферты</a:t>
            </a:r>
          </a:p>
        </p:txBody>
      </p:sp>
      <p:cxnSp>
        <p:nvCxnSpPr>
          <p:cNvPr id="99337" name="AutoShape 9"/>
          <p:cNvCxnSpPr>
            <a:cxnSpLocks noChangeShapeType="1"/>
            <a:stCxn id="99339" idx="0"/>
            <a:endCxn id="99336" idx="0"/>
          </p:cNvCxnSpPr>
          <p:nvPr/>
        </p:nvCxnSpPr>
        <p:spPr bwMode="auto">
          <a:xfrm>
            <a:off x="3371850" y="2235200"/>
            <a:ext cx="2527734" cy="1952759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3429000" y="4165600"/>
            <a:ext cx="1395781" cy="16256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336699"/>
                </a:solidFill>
                <a:latin typeface="Times New Roman" pitchFamily="18" charset="0"/>
              </a:rPr>
              <a:t>Субвенции</a:t>
            </a:r>
          </a:p>
        </p:txBody>
      </p:sp>
      <p:sp>
        <p:nvSpPr>
          <p:cNvPr id="99339" name="Line 11"/>
          <p:cNvSpPr>
            <a:spLocks noChangeShapeType="1"/>
          </p:cNvSpPr>
          <p:nvPr/>
        </p:nvSpPr>
        <p:spPr bwMode="auto">
          <a:xfrm>
            <a:off x="3371850" y="2235200"/>
            <a:ext cx="571500" cy="193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1628801" y="6876257"/>
            <a:ext cx="504036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800" b="1" u="sng" dirty="0" smtClean="0">
                <a:solidFill>
                  <a:srgbClr val="E5FFFF">
                    <a:lumMod val="25000"/>
                  </a:srgbClr>
                </a:solidFill>
                <a:latin typeface="Palatino Linotype" pitchFamily="18" charset="0"/>
              </a:rPr>
              <a:t>Межбюджетные трансферты</a:t>
            </a:r>
            <a:r>
              <a:rPr lang="ru-RU" sz="1800" b="1" dirty="0" smtClean="0">
                <a:solidFill>
                  <a:srgbClr val="E5FFFF">
                    <a:lumMod val="25000"/>
                  </a:srgbClr>
                </a:solidFill>
                <a:latin typeface="Palatino Linotype" pitchFamily="18" charset="0"/>
              </a:rPr>
              <a:t> -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430778" y="1595671"/>
            <a:ext cx="3943350" cy="830997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Межбюджетные отношения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2482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3870553"/>
              </p:ext>
            </p:extLst>
          </p:nvPr>
        </p:nvGraphicFramePr>
        <p:xfrm>
          <a:off x="-1" y="1547664"/>
          <a:ext cx="6858002" cy="759633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8348"/>
                <a:gridCol w="2328833"/>
                <a:gridCol w="926802"/>
                <a:gridCol w="1223876"/>
                <a:gridCol w="815918"/>
                <a:gridCol w="1214225"/>
              </a:tblGrid>
              <a:tr h="2989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п/п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Наименование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сельских и городского поселения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Дотации на выравнивание бюджетной обеспеченности муниципальных районов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Субсидии на софинансирование объектов капитального </a:t>
                      </a:r>
                      <a:r>
                        <a:rPr lang="ru-RU" sz="1200" u="none" strike="noStrike" dirty="0" smtClean="0">
                          <a:effectLst/>
                        </a:rPr>
                        <a:t>строительства </a:t>
                      </a:r>
                      <a:r>
                        <a:rPr lang="ru-RU" sz="1200" u="none" strike="noStrike" dirty="0">
                          <a:effectLst/>
                        </a:rPr>
                        <a:t>собственности.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Субвенции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ВСЕГО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19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Андреевское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2765,9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2827,2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38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Большанское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3185,8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3248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65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Волоконовское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4538,7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63,3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4602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38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Волотовское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4691,7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62,4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4754,1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38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Ездоченское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8328,8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4070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193,9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12592,7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65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Кочегуровское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4772,8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4834,1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38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Лозновское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2539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1919,5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4519,8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38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Лубянское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4648,6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4709,9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65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Малотроицкое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9839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63,3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9902,3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4664" y="539552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Финансовая помощь сельским поселениям в разрезе видов помощи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в 2016 году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2071" y="1115616"/>
            <a:ext cx="81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3203848"/>
          <a:ext cx="6857999" cy="547260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55669"/>
                <a:gridCol w="2373081"/>
                <a:gridCol w="988784"/>
                <a:gridCol w="1019476"/>
                <a:gridCol w="772049"/>
                <a:gridCol w="1148940"/>
              </a:tblGrid>
              <a:tr h="587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Новореченское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3613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3675,2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7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Огибнянское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3795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3856,3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7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Ольшанское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6630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3095,7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9789,3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7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Орликовское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3093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62,6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3155,6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7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Прилепенское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4483,9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61,7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4545,6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7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Р-Халанское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3763,8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64,7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3828,5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877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</a:t>
                      </a:r>
                      <a:r>
                        <a:rPr lang="ru-RU" sz="19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поселение п.Чернянка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9277</a:t>
                      </a:r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9277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07045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Т О Г О</a:t>
                      </a:r>
                      <a:endParaRPr lang="ru-RU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70689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18362,2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1066,4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90117,6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95536"/>
          <a:ext cx="6858000" cy="283384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55668"/>
                <a:gridCol w="2373083"/>
                <a:gridCol w="988784"/>
                <a:gridCol w="1019476"/>
                <a:gridCol w="772049"/>
                <a:gridCol w="1148940"/>
              </a:tblGrid>
              <a:tr h="2833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п/п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Наименование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сельских и городского поселения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Дотации на выравнивание бюджетной обеспеченности муниципальных районов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Субсидии на софинансирование объектов капитального </a:t>
                      </a:r>
                      <a:r>
                        <a:rPr lang="ru-RU" sz="1200" u="none" strike="noStrike" dirty="0" smtClean="0">
                          <a:effectLst/>
                        </a:rPr>
                        <a:t>строительства </a:t>
                      </a:r>
                      <a:r>
                        <a:rPr lang="ru-RU" sz="1200" u="none" strike="noStrike" dirty="0">
                          <a:effectLst/>
                        </a:rPr>
                        <a:t>собственности.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Субвенции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ВСЕГО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721" marR="4721" marT="8393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030" y="1240192"/>
            <a:ext cx="5786928" cy="69037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средства финансовой помощи (субсидии, дотации, субвенции и иные межбюджетные  трансферты), передаваемые одним бюджетом другому бюджету на безвозмездной и безвозвратной основах.</a:t>
            </a:r>
          </a:p>
          <a:p>
            <a:pPr algn="just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налоги, уплачиваемые в бюджет гражданами, организациями, органами государственной власти, органами местного самоуправления. Налги бывают федеральными, региональными и местными.</a:t>
            </a:r>
          </a:p>
          <a:p>
            <a:pPr algn="just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Неналоговые доходы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от использования и реализации имущества, находящегося в муниципальной собственности;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штрафные санкции;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доходы от оказания платных услуг (работ) и компенсации затрат бюджета.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030" y="1240192"/>
            <a:ext cx="5858366" cy="62992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денежные средства, выплачиваемые из бюджета в целях обеспечения задач и функций государства и местного самоуправления.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средства, предоставляемые из вышестоящего бюджета нижестоящему бюджету  в целях финансирования расходов, возникших при выполнении отдельных полномочий, переданных на осуществление органам местного самоуправления.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средства, предоставляемые из бюджета одного уровня бюджету другого уровня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государственной власти и местного самоуправления.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8" y="928662"/>
            <a:ext cx="5715040" cy="1000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Куда зачисляются налоги, непосредственно уплачиваемые гражданами Российской Федерации?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80" y="2285984"/>
            <a:ext cx="1643074" cy="12858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Транспортный налог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0306" y="2285984"/>
            <a:ext cx="1714512" cy="12858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9132" y="2285984"/>
            <a:ext cx="1643074" cy="128588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2918" y="4214810"/>
            <a:ext cx="1500198" cy="1143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100%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04" y="5786446"/>
            <a:ext cx="2428892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субъекта Российской Федерации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43182" y="4143372"/>
            <a:ext cx="1500198" cy="11430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100%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572008" y="4214810"/>
            <a:ext cx="1500198" cy="114300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100%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43314" y="5643570"/>
            <a:ext cx="2143140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городского и сельских поселений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36" y="571472"/>
            <a:ext cx="428628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</a:p>
          <a:p>
            <a:pPr algn="ctr"/>
            <a:r>
              <a:rPr lang="ru-RU" sz="22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Чернянского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5786037"/>
              </p:ext>
            </p:extLst>
          </p:nvPr>
        </p:nvGraphicFramePr>
        <p:xfrm>
          <a:off x="571480" y="1428726"/>
          <a:ext cx="5809847" cy="70784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0528"/>
                <a:gridCol w="780888"/>
                <a:gridCol w="792088"/>
                <a:gridCol w="576064"/>
                <a:gridCol w="792088"/>
                <a:gridCol w="766727"/>
                <a:gridCol w="961464"/>
              </a:tblGrid>
              <a:tr h="9830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на 2016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 в 2016 году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2017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2018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 на 2019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7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04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налоговые и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388 149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390 340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378 425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400 862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426 358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7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33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районный бюджет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312 124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313 938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307 979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325 488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341 207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04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бюджеты городского и сельских поселений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70 446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75 374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85 151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84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750 081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726 543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799 235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766 714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768 778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33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1 138 230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1 116 883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1 177 660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1 167 576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1 195 136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15016" y="928662"/>
            <a:ext cx="785818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10081</TotalTime>
  <Words>6039</Words>
  <Application>Microsoft Office PowerPoint</Application>
  <PresentationFormat>Экран (4:3)</PresentationFormat>
  <Paragraphs>1587</Paragraphs>
  <Slides>55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Поступление доходов в бюджет Чернянского района в 2016 году и плановые назначения на 2017-2019 гг</vt:lpstr>
      <vt:lpstr>Слайд 11</vt:lpstr>
      <vt:lpstr>Слайд 12</vt:lpstr>
      <vt:lpstr>Основные показатели прогноза социально-экономического развития Чернянского района за 2016 год и прогноз на 2017-2019 гг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Из какого бюджета происходит финансирование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Муниципальная  программа Чернянского района «Обеспечение безопасности жизнедеятельности населения и территорий Чернянского района Белгородской области на 2015-2020 годы»</vt:lpstr>
      <vt:lpstr>Муниципальная  программа Чернянского района «Развитие экономического потенциала и формирование благоприятного предпринимательского климата в Чернянском районе Белгородской области на 2015-2020 годы»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Company>UPRFIN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Борох Оксана Николаевна</dc:creator>
  <cp:lastModifiedBy>RePack by SPecialiST</cp:lastModifiedBy>
  <cp:revision>781</cp:revision>
  <cp:lastPrinted>2014-02-24T14:13:58Z</cp:lastPrinted>
  <dcterms:created xsi:type="dcterms:W3CDTF">2013-12-18T08:51:47Z</dcterms:created>
  <dcterms:modified xsi:type="dcterms:W3CDTF">2017-06-30T08:16:31Z</dcterms:modified>
</cp:coreProperties>
</file>